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7" r:id="rId6"/>
    <p:sldId id="261" r:id="rId7"/>
    <p:sldId id="260" r:id="rId8"/>
    <p:sldId id="270" r:id="rId9"/>
    <p:sldId id="269" r:id="rId10"/>
    <p:sldId id="268" r:id="rId11"/>
    <p:sldId id="263" r:id="rId12"/>
    <p:sldId id="264" r:id="rId13"/>
    <p:sldId id="265" r:id="rId14"/>
    <p:sldId id="266"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fchronicle.com/health/article/Vaccinated-people-can-mostly-lose-the-masks-CDC-16174979.php" TargetMode="External"/><Relationship Id="rId3" Type="http://schemas.openxmlformats.org/officeDocument/2006/relationships/hyperlink" Target="https://covid-19.acgov.org/index.page" TargetMode="External"/><Relationship Id="rId7" Type="http://schemas.openxmlformats.org/officeDocument/2006/relationships/hyperlink" Target="https://fremont.gov/Faq.aspx?QID=629" TargetMode="External"/><Relationship Id="rId2" Type="http://schemas.openxmlformats.org/officeDocument/2006/relationships/hyperlink" Target="https://www.cdph.ca.gov/Programs/CID/DCDC/Pages/COVID-19/COVID-19-Public-Health-Recommendations-for-Fully-Vaccinated-People.aspx" TargetMode="External"/><Relationship Id="rId1" Type="http://schemas.openxmlformats.org/officeDocument/2006/relationships/slideLayout" Target="../slideLayouts/slideLayout2.xml"/><Relationship Id="rId6" Type="http://schemas.openxmlformats.org/officeDocument/2006/relationships/hyperlink" Target="https://www.fremont.gov/DocumentCenter/View/45223/Camp-2021---COVID-19-Information---Spring-2021?bidId=" TargetMode="External"/><Relationship Id="rId5" Type="http://schemas.openxmlformats.org/officeDocument/2006/relationships/hyperlink" Target="https://dig.abclocal.go.com/kabc/covid-tier-tracker/index.html" TargetMode="External"/><Relationship Id="rId10" Type="http://schemas.openxmlformats.org/officeDocument/2006/relationships/hyperlink" Target="https://www.cdc.gov/coronavirus/2019-ncov/community/schools-childcare/summer-camps.html" TargetMode="External"/><Relationship Id="rId4" Type="http://schemas.openxmlformats.org/officeDocument/2006/relationships/hyperlink" Target="https://covid-19.acgov.org/covid19-assets/docs/press/press-release-2021.05.13.pdf" TargetMode="External"/><Relationship Id="rId9" Type="http://schemas.openxmlformats.org/officeDocument/2006/relationships/hyperlink" Target="https://www.scouting.org/coronavi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vaccines/different-vaccines/Pfizer-BioNTech.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vaccines/fully-vaccinated-guidance.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sfchronicle.com/health/article/California-likely-to-end-most-mask-requirements-16170984.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ir.ca.gov/dosh/coronavirus/ETS.html" TargetMode="External"/><Relationship Id="rId2" Type="http://schemas.openxmlformats.org/officeDocument/2006/relationships/hyperlink" Target="https://www.cdph.ca.gov/Programs/CID/DCDC/Pages/COVID-19/COVID-19-Public-Health-Recommendations-for-Fully-Vaccinated-People.aspx#footnote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ph.ca.gov/Programs/CID/DCDC/Pages/COVID-19/Guidance-for-the-Prevention-of-COVID-19-Transmission-for-Gatherings-November-2020.aspx" TargetMode="External"/><Relationship Id="rId2" Type="http://schemas.openxmlformats.org/officeDocument/2006/relationships/hyperlink" Target="https://www.cdph.ca.gov/Programs/CID/DCDC/Pages/COVID-19/guidance-for-face-coverings.aspx" TargetMode="External"/><Relationship Id="rId1" Type="http://schemas.openxmlformats.org/officeDocument/2006/relationships/slideLayout" Target="../slideLayouts/slideLayout2.xml"/><Relationship Id="rId6" Type="http://schemas.openxmlformats.org/officeDocument/2006/relationships/hyperlink" Target="https://www.cdph.ca.gov/Programs/CID/DCDC/Pages/COVID-19/Travel-Advisory.aspx" TargetMode="External"/><Relationship Id="rId5" Type="http://schemas.openxmlformats.org/officeDocument/2006/relationships/hyperlink" Target="https://www.cdc.gov/coronavirus/2019-ncov/travelers/index.html" TargetMode="External"/><Relationship Id="rId4" Type="http://schemas.openxmlformats.org/officeDocument/2006/relationships/hyperlink" Target="https://www.cdc.gov/coronavirus/2019-ncov/need-extra-precautions/people-with-medical-condition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community/disinfecting-building-facility.html"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cdc.gov/coronavirus/2019-ncov/community/schools-childcare/guidance-for-childcar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17E7-FCF5-4A38-AAEF-B65DCD227697}"/>
              </a:ext>
            </a:extLst>
          </p:cNvPr>
          <p:cNvSpPr>
            <a:spLocks noGrp="1"/>
          </p:cNvSpPr>
          <p:nvPr>
            <p:ph type="ctrTitle"/>
          </p:nvPr>
        </p:nvSpPr>
        <p:spPr>
          <a:xfrm>
            <a:off x="508001" y="2064176"/>
            <a:ext cx="10766742" cy="2421464"/>
          </a:xfrm>
        </p:spPr>
        <p:txBody>
          <a:bodyPr>
            <a:normAutofit fontScale="90000"/>
          </a:bodyPr>
          <a:lstStyle/>
          <a:p>
            <a:r>
              <a:rPr lang="en-US" sz="6700" dirty="0">
                <a:solidFill>
                  <a:srgbClr val="FFFF00"/>
                </a:solidFill>
                <a:latin typeface="Showcard Gothic" panose="04020904020102020604" pitchFamily="82" charset="0"/>
              </a:rPr>
              <a:t>Things are getting back to Normal… </a:t>
            </a:r>
            <a:br>
              <a:rPr lang="en-US" dirty="0">
                <a:solidFill>
                  <a:srgbClr val="FFFF00"/>
                </a:solidFill>
              </a:rPr>
            </a:br>
            <a:br>
              <a:rPr lang="en-US" dirty="0">
                <a:solidFill>
                  <a:srgbClr val="FFFF00"/>
                </a:solidFill>
              </a:rPr>
            </a:br>
            <a:r>
              <a:rPr lang="en-US" dirty="0">
                <a:solidFill>
                  <a:srgbClr val="FFFF00"/>
                </a:solidFill>
                <a:latin typeface="The Serif Hand Black" panose="020B0604020202020204" pitchFamily="66" charset="0"/>
              </a:rPr>
              <a:t>What does that mean for Summer Camps?</a:t>
            </a:r>
          </a:p>
        </p:txBody>
      </p:sp>
      <p:sp>
        <p:nvSpPr>
          <p:cNvPr id="3" name="Subtitle 2">
            <a:extLst>
              <a:ext uri="{FF2B5EF4-FFF2-40B4-BE49-F238E27FC236}">
                <a16:creationId xmlns:a16="http://schemas.microsoft.com/office/drawing/2014/main" id="{3CF61A7F-FAF1-45FD-ADBF-45239A072909}"/>
              </a:ext>
            </a:extLst>
          </p:cNvPr>
          <p:cNvSpPr>
            <a:spLocks noGrp="1"/>
          </p:cNvSpPr>
          <p:nvPr>
            <p:ph type="subTitle" idx="1"/>
          </p:nvPr>
        </p:nvSpPr>
        <p:spPr>
          <a:xfrm>
            <a:off x="4368799" y="5381412"/>
            <a:ext cx="7197726" cy="1405467"/>
          </a:xfrm>
        </p:spPr>
        <p:txBody>
          <a:bodyPr/>
          <a:lstStyle/>
          <a:p>
            <a:r>
              <a:rPr lang="en-US" dirty="0"/>
              <a:t>Eve Marie Ruhlman</a:t>
            </a:r>
          </a:p>
          <a:p>
            <a:r>
              <a:rPr lang="en-US" dirty="0"/>
              <a:t>May Presentation</a:t>
            </a:r>
          </a:p>
        </p:txBody>
      </p:sp>
      <p:pic>
        <p:nvPicPr>
          <p:cNvPr id="1026" name="Picture 2" descr="See the source image">
            <a:extLst>
              <a:ext uri="{FF2B5EF4-FFF2-40B4-BE49-F238E27FC236}">
                <a16:creationId xmlns:a16="http://schemas.microsoft.com/office/drawing/2014/main" id="{D811153C-B752-44E3-BE4C-6AEC83233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81" y="2509520"/>
            <a:ext cx="1633604" cy="37620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6BE52BAA-849B-47D0-9A84-178A17108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621" y="3255597"/>
            <a:ext cx="1110139" cy="76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8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D6096-5D2F-44DF-9CEA-DB2B789420E4}"/>
              </a:ext>
            </a:extLst>
          </p:cNvPr>
          <p:cNvPicPr>
            <a:picLocks noChangeAspect="1"/>
          </p:cNvPicPr>
          <p:nvPr/>
        </p:nvPicPr>
        <p:blipFill rotWithShape="1">
          <a:blip r:embed="rId2"/>
          <a:srcRect l="2332" t="10223" r="2750" b="8148"/>
          <a:stretch/>
        </p:blipFill>
        <p:spPr>
          <a:xfrm>
            <a:off x="284480" y="701040"/>
            <a:ext cx="11572240" cy="5598160"/>
          </a:xfrm>
          <a:prstGeom prst="rect">
            <a:avLst/>
          </a:prstGeom>
        </p:spPr>
      </p:pic>
    </p:spTree>
    <p:extLst>
      <p:ext uri="{BB962C8B-B14F-4D97-AF65-F5344CB8AC3E}">
        <p14:creationId xmlns:p14="http://schemas.microsoft.com/office/powerpoint/2010/main" val="196489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FE7F-EBF2-4BF0-8B5F-4FBA0ACA8D93}"/>
              </a:ext>
            </a:extLst>
          </p:cNvPr>
          <p:cNvSpPr>
            <a:spLocks noGrp="1"/>
          </p:cNvSpPr>
          <p:nvPr>
            <p:ph type="title"/>
          </p:nvPr>
        </p:nvSpPr>
        <p:spPr>
          <a:xfrm>
            <a:off x="411481" y="193040"/>
            <a:ext cx="10131425" cy="1456267"/>
          </a:xfrm>
        </p:spPr>
        <p:txBody>
          <a:bodyPr>
            <a:normAutofit/>
          </a:bodyPr>
          <a:lstStyle/>
          <a:p>
            <a:r>
              <a:rPr lang="en-US" dirty="0">
                <a:solidFill>
                  <a:srgbClr val="FFFF00"/>
                </a:solidFill>
                <a:latin typeface="Rockwell Extra Bold" panose="02060903040505020403" pitchFamily="18" charset="0"/>
              </a:rPr>
              <a:t>CASE STUDY: </a:t>
            </a:r>
            <a:br>
              <a:rPr lang="en-US" dirty="0">
                <a:solidFill>
                  <a:srgbClr val="FFFF00"/>
                </a:solidFill>
                <a:latin typeface="Rockwell Extra Bold" panose="02060903040505020403" pitchFamily="18" charset="0"/>
              </a:rPr>
            </a:br>
            <a:r>
              <a:rPr lang="en-US" dirty="0">
                <a:solidFill>
                  <a:srgbClr val="FFFF00"/>
                </a:solidFill>
                <a:latin typeface="Rockwell Extra Bold" panose="02060903040505020403" pitchFamily="18" charset="0"/>
              </a:rPr>
              <a:t>City of Fremont Summer Camps</a:t>
            </a:r>
          </a:p>
        </p:txBody>
      </p:sp>
      <p:pic>
        <p:nvPicPr>
          <p:cNvPr id="5" name="Picture 4">
            <a:extLst>
              <a:ext uri="{FF2B5EF4-FFF2-40B4-BE49-F238E27FC236}">
                <a16:creationId xmlns:a16="http://schemas.microsoft.com/office/drawing/2014/main" id="{729827F3-A0CD-462F-8C75-48286844A594}"/>
              </a:ext>
            </a:extLst>
          </p:cNvPr>
          <p:cNvPicPr>
            <a:picLocks noChangeAspect="1"/>
          </p:cNvPicPr>
          <p:nvPr/>
        </p:nvPicPr>
        <p:blipFill rotWithShape="1">
          <a:blip r:embed="rId2"/>
          <a:srcRect l="13291" t="26518" r="52350" b="45482"/>
          <a:stretch/>
        </p:blipFill>
        <p:spPr>
          <a:xfrm>
            <a:off x="911226" y="4468707"/>
            <a:ext cx="4189093" cy="1920240"/>
          </a:xfrm>
          <a:prstGeom prst="rect">
            <a:avLst/>
          </a:prstGeom>
        </p:spPr>
      </p:pic>
      <p:pic>
        <p:nvPicPr>
          <p:cNvPr id="7" name="Picture 6">
            <a:extLst>
              <a:ext uri="{FF2B5EF4-FFF2-40B4-BE49-F238E27FC236}">
                <a16:creationId xmlns:a16="http://schemas.microsoft.com/office/drawing/2014/main" id="{D5A42978-F2ED-40AB-A760-A77DF5B9D60B}"/>
              </a:ext>
            </a:extLst>
          </p:cNvPr>
          <p:cNvPicPr>
            <a:picLocks noChangeAspect="1"/>
          </p:cNvPicPr>
          <p:nvPr/>
        </p:nvPicPr>
        <p:blipFill rotWithShape="1">
          <a:blip r:embed="rId3"/>
          <a:srcRect l="32834" t="16889" r="19417" b="10370"/>
          <a:stretch/>
        </p:blipFill>
        <p:spPr>
          <a:xfrm>
            <a:off x="6177280" y="1832187"/>
            <a:ext cx="5821680" cy="4988560"/>
          </a:xfrm>
          <a:prstGeom prst="rect">
            <a:avLst/>
          </a:prstGeom>
        </p:spPr>
      </p:pic>
      <p:pic>
        <p:nvPicPr>
          <p:cNvPr id="10" name="Picture 9">
            <a:extLst>
              <a:ext uri="{FF2B5EF4-FFF2-40B4-BE49-F238E27FC236}">
                <a16:creationId xmlns:a16="http://schemas.microsoft.com/office/drawing/2014/main" id="{C78AA7D8-7694-448B-8D77-BF28A5FDEAA4}"/>
              </a:ext>
            </a:extLst>
          </p:cNvPr>
          <p:cNvPicPr>
            <a:picLocks noChangeAspect="1"/>
          </p:cNvPicPr>
          <p:nvPr/>
        </p:nvPicPr>
        <p:blipFill rotWithShape="1">
          <a:blip r:embed="rId2"/>
          <a:srcRect l="51749" t="22370" r="18668" b="45482"/>
          <a:stretch/>
        </p:blipFill>
        <p:spPr>
          <a:xfrm>
            <a:off x="1202371" y="1832187"/>
            <a:ext cx="3606801" cy="2204720"/>
          </a:xfrm>
          <a:prstGeom prst="rect">
            <a:avLst/>
          </a:prstGeom>
        </p:spPr>
      </p:pic>
    </p:spTree>
    <p:extLst>
      <p:ext uri="{BB962C8B-B14F-4D97-AF65-F5344CB8AC3E}">
        <p14:creationId xmlns:p14="http://schemas.microsoft.com/office/powerpoint/2010/main" val="146433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0096E1-77C6-4225-A9E7-6F298ED36192}"/>
              </a:ext>
            </a:extLst>
          </p:cNvPr>
          <p:cNvPicPr>
            <a:picLocks noChangeAspect="1"/>
          </p:cNvPicPr>
          <p:nvPr/>
        </p:nvPicPr>
        <p:blipFill rotWithShape="1">
          <a:blip r:embed="rId2"/>
          <a:srcRect l="30250" t="18963" r="31750" b="7259"/>
          <a:stretch/>
        </p:blipFill>
        <p:spPr>
          <a:xfrm>
            <a:off x="2672079" y="-106680"/>
            <a:ext cx="7342815" cy="7071360"/>
          </a:xfrm>
          <a:prstGeom prst="rect">
            <a:avLst/>
          </a:prstGeom>
        </p:spPr>
      </p:pic>
    </p:spTree>
    <p:extLst>
      <p:ext uri="{BB962C8B-B14F-4D97-AF65-F5344CB8AC3E}">
        <p14:creationId xmlns:p14="http://schemas.microsoft.com/office/powerpoint/2010/main" val="119929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FBB7B-93D1-44AA-89C7-69C868891975}"/>
              </a:ext>
            </a:extLst>
          </p:cNvPr>
          <p:cNvPicPr>
            <a:picLocks noChangeAspect="1"/>
          </p:cNvPicPr>
          <p:nvPr/>
        </p:nvPicPr>
        <p:blipFill rotWithShape="1">
          <a:blip r:embed="rId2"/>
          <a:srcRect l="30000" t="15408" r="31666" b="21239"/>
          <a:stretch/>
        </p:blipFill>
        <p:spPr>
          <a:xfrm>
            <a:off x="2407920" y="-77171"/>
            <a:ext cx="7640320" cy="7102811"/>
          </a:xfrm>
          <a:prstGeom prst="rect">
            <a:avLst/>
          </a:prstGeom>
        </p:spPr>
      </p:pic>
    </p:spTree>
    <p:extLst>
      <p:ext uri="{BB962C8B-B14F-4D97-AF65-F5344CB8AC3E}">
        <p14:creationId xmlns:p14="http://schemas.microsoft.com/office/powerpoint/2010/main" val="295870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CC9A-018F-4838-AD7E-5BEA2E56519D}"/>
              </a:ext>
            </a:extLst>
          </p:cNvPr>
          <p:cNvSpPr>
            <a:spLocks noGrp="1"/>
          </p:cNvSpPr>
          <p:nvPr>
            <p:ph type="title"/>
          </p:nvPr>
        </p:nvSpPr>
        <p:spPr>
          <a:xfrm>
            <a:off x="756921" y="152400"/>
            <a:ext cx="10131425" cy="1456267"/>
          </a:xfrm>
        </p:spPr>
        <p:txBody>
          <a:bodyPr/>
          <a:lstStyle/>
          <a:p>
            <a:pPr algn="ctr"/>
            <a:r>
              <a:rPr lang="en-US" dirty="0">
                <a:solidFill>
                  <a:srgbClr val="FFFF00"/>
                </a:solidFill>
                <a:latin typeface="Rockwell Extra Bold" panose="02060903040505020403" pitchFamily="18" charset="0"/>
              </a:rPr>
              <a:t>Frequently Asked Questions with Fremont</a:t>
            </a:r>
          </a:p>
        </p:txBody>
      </p:sp>
      <p:pic>
        <p:nvPicPr>
          <p:cNvPr id="5" name="Picture 4">
            <a:extLst>
              <a:ext uri="{FF2B5EF4-FFF2-40B4-BE49-F238E27FC236}">
                <a16:creationId xmlns:a16="http://schemas.microsoft.com/office/drawing/2014/main" id="{A3206F7C-A332-4921-9F95-E0E41131C6BC}"/>
              </a:ext>
            </a:extLst>
          </p:cNvPr>
          <p:cNvPicPr>
            <a:picLocks noChangeAspect="1"/>
          </p:cNvPicPr>
          <p:nvPr/>
        </p:nvPicPr>
        <p:blipFill rotWithShape="1">
          <a:blip r:embed="rId2"/>
          <a:srcRect l="34667" t="28593" r="33417" b="5482"/>
          <a:stretch/>
        </p:blipFill>
        <p:spPr>
          <a:xfrm>
            <a:off x="467360" y="1440704"/>
            <a:ext cx="4531360" cy="5264896"/>
          </a:xfrm>
          <a:prstGeom prst="rect">
            <a:avLst/>
          </a:prstGeom>
        </p:spPr>
      </p:pic>
      <p:pic>
        <p:nvPicPr>
          <p:cNvPr id="7" name="Picture 6">
            <a:extLst>
              <a:ext uri="{FF2B5EF4-FFF2-40B4-BE49-F238E27FC236}">
                <a16:creationId xmlns:a16="http://schemas.microsoft.com/office/drawing/2014/main" id="{81A34B22-2C8C-4D78-AA0C-6A514D160942}"/>
              </a:ext>
            </a:extLst>
          </p:cNvPr>
          <p:cNvPicPr>
            <a:picLocks noChangeAspect="1"/>
          </p:cNvPicPr>
          <p:nvPr/>
        </p:nvPicPr>
        <p:blipFill rotWithShape="1">
          <a:blip r:embed="rId3"/>
          <a:srcRect l="34333" t="25629" r="33750" b="15704"/>
          <a:stretch/>
        </p:blipFill>
        <p:spPr>
          <a:xfrm>
            <a:off x="6248400" y="1483705"/>
            <a:ext cx="5008880" cy="5178894"/>
          </a:xfrm>
          <a:prstGeom prst="rect">
            <a:avLst/>
          </a:prstGeom>
        </p:spPr>
      </p:pic>
    </p:spTree>
    <p:extLst>
      <p:ext uri="{BB962C8B-B14F-4D97-AF65-F5344CB8AC3E}">
        <p14:creationId xmlns:p14="http://schemas.microsoft.com/office/powerpoint/2010/main" val="30158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91D-ECE3-4A0C-B16F-D035240C0B7F}"/>
              </a:ext>
            </a:extLst>
          </p:cNvPr>
          <p:cNvSpPr>
            <a:spLocks noGrp="1"/>
          </p:cNvSpPr>
          <p:nvPr>
            <p:ph type="title"/>
          </p:nvPr>
        </p:nvSpPr>
        <p:spPr/>
        <p:txBody>
          <a:bodyPr/>
          <a:lstStyle/>
          <a:p>
            <a:r>
              <a:rPr lang="en-US" dirty="0">
                <a:solidFill>
                  <a:srgbClr val="FFFF00"/>
                </a:solidFill>
                <a:latin typeface="Rockwell Extra Bold" panose="02060903040505020403" pitchFamily="18" charset="0"/>
              </a:rPr>
              <a:t>Presentation Sources</a:t>
            </a:r>
          </a:p>
        </p:txBody>
      </p:sp>
      <p:sp>
        <p:nvSpPr>
          <p:cNvPr id="3" name="Content Placeholder 2">
            <a:extLst>
              <a:ext uri="{FF2B5EF4-FFF2-40B4-BE49-F238E27FC236}">
                <a16:creationId xmlns:a16="http://schemas.microsoft.com/office/drawing/2014/main" id="{65B46ADE-C976-4F7B-91DD-0A26CF36AC7B}"/>
              </a:ext>
            </a:extLst>
          </p:cNvPr>
          <p:cNvSpPr>
            <a:spLocks noGrp="1"/>
          </p:cNvSpPr>
          <p:nvPr>
            <p:ph idx="1"/>
          </p:nvPr>
        </p:nvSpPr>
        <p:spPr>
          <a:xfrm>
            <a:off x="685801" y="2751667"/>
            <a:ext cx="10131425" cy="3649133"/>
          </a:xfrm>
        </p:spPr>
        <p:txBody>
          <a:bodyPr>
            <a:normAutofit fontScale="85000" lnSpcReduction="10000"/>
          </a:bodyPr>
          <a:lstStyle/>
          <a:p>
            <a:r>
              <a:rPr lang="en-US" dirty="0">
                <a:hlinkClick r:id="rId2"/>
              </a:rPr>
              <a:t>https://www.cdph.ca.gov/Programs/CID/DCDC/Pages/COVID-19/COVID-19-Public-Health-Recommendations-for-Fully-Vaccinated-People.aspx</a:t>
            </a:r>
            <a:endParaRPr lang="en-US" dirty="0"/>
          </a:p>
          <a:p>
            <a:r>
              <a:rPr lang="en-US" dirty="0">
                <a:hlinkClick r:id="rId3"/>
              </a:rPr>
              <a:t>https://covid-19.acgov.org/index.page</a:t>
            </a:r>
            <a:endParaRPr lang="en-US" dirty="0"/>
          </a:p>
          <a:p>
            <a:r>
              <a:rPr lang="en-US" dirty="0">
                <a:hlinkClick r:id="rId4"/>
              </a:rPr>
              <a:t>https://covid-19.acgov.org/covid19-assets/docs/press/press-release-2021.05.13.pdf</a:t>
            </a:r>
            <a:endParaRPr lang="en-US" dirty="0"/>
          </a:p>
          <a:p>
            <a:r>
              <a:rPr lang="en-US" dirty="0">
                <a:hlinkClick r:id="rId5"/>
              </a:rPr>
              <a:t>https://dig.abclocal.go.com/kabc/covid-tier-tracker/index.html</a:t>
            </a:r>
            <a:endParaRPr lang="en-US" dirty="0"/>
          </a:p>
          <a:p>
            <a:r>
              <a:rPr lang="en-US" dirty="0">
                <a:hlinkClick r:id="rId6"/>
              </a:rPr>
              <a:t>https://www.fremont.gov/DocumentCenter/View/45223/Camp-2021---COVID-19-Information---Spring-2021?bidId=</a:t>
            </a:r>
            <a:endParaRPr lang="en-US" dirty="0"/>
          </a:p>
          <a:p>
            <a:r>
              <a:rPr lang="en-US" dirty="0">
                <a:hlinkClick r:id="rId7"/>
              </a:rPr>
              <a:t>https://fremont.gov/Faq.aspx?QID=629</a:t>
            </a:r>
            <a:endParaRPr lang="en-US" dirty="0"/>
          </a:p>
          <a:p>
            <a:r>
              <a:rPr lang="en-US" dirty="0">
                <a:hlinkClick r:id="rId8"/>
              </a:rPr>
              <a:t>https://www.sfchronicle.com/health/article/Vaccinated-people-can-mostly-lose-the-masks-CDC-16174979.php</a:t>
            </a:r>
            <a:endParaRPr lang="en-US" dirty="0"/>
          </a:p>
          <a:p>
            <a:r>
              <a:rPr lang="en-US" dirty="0">
                <a:hlinkClick r:id="rId9"/>
              </a:rPr>
              <a:t>National Statement on COVID-19 | Boy Scouts of America (scouting.org)</a:t>
            </a:r>
            <a:endParaRPr lang="en-US" dirty="0"/>
          </a:p>
          <a:p>
            <a:r>
              <a:rPr lang="en-US" dirty="0">
                <a:hlinkClick r:id="rId10"/>
              </a:rPr>
              <a:t>Guidance for Operating Youth and Summer Camps During COVID-19 (cdc.gov)</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4947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14DFA5F-7BD7-4243-B2A3-2396BE3784F7}"/>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ctr"/>
            <a:r>
              <a:rPr lang="en-US" sz="4800" dirty="0">
                <a:solidFill>
                  <a:srgbClr val="FFFF00"/>
                </a:solidFill>
                <a:latin typeface="Rockwell Extra Bold" panose="02060903040505020403" pitchFamily="18" charset="0"/>
              </a:rPr>
              <a:t>COVID CASES ARE GOING DOWN…….</a:t>
            </a:r>
          </a:p>
        </p:txBody>
      </p:sp>
      <p:pic>
        <p:nvPicPr>
          <p:cNvPr id="7" name="Picture 6">
            <a:extLst>
              <a:ext uri="{FF2B5EF4-FFF2-40B4-BE49-F238E27FC236}">
                <a16:creationId xmlns:a16="http://schemas.microsoft.com/office/drawing/2014/main" id="{24F83F81-F63C-45B9-90DE-33E670B24E50}"/>
              </a:ext>
            </a:extLst>
          </p:cNvPr>
          <p:cNvPicPr>
            <a:picLocks noChangeAspect="1"/>
          </p:cNvPicPr>
          <p:nvPr/>
        </p:nvPicPr>
        <p:blipFill rotWithShape="1">
          <a:blip r:embed="rId4"/>
          <a:srcRect t="12108" r="50862" b="8889"/>
          <a:stretch/>
        </p:blipFill>
        <p:spPr>
          <a:xfrm>
            <a:off x="6076606" y="952478"/>
            <a:ext cx="5471927" cy="494867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755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EBF1-19F7-49E8-90E1-2486DB4C5E9D}"/>
              </a:ext>
            </a:extLst>
          </p:cNvPr>
          <p:cNvSpPr>
            <a:spLocks noGrp="1"/>
          </p:cNvSpPr>
          <p:nvPr>
            <p:ph type="title"/>
          </p:nvPr>
        </p:nvSpPr>
        <p:spPr>
          <a:xfrm>
            <a:off x="-241728" y="346256"/>
            <a:ext cx="12675455" cy="1456267"/>
          </a:xfrm>
        </p:spPr>
        <p:txBody>
          <a:bodyPr>
            <a:noAutofit/>
          </a:bodyPr>
          <a:lstStyle/>
          <a:p>
            <a:pPr algn="ctr"/>
            <a:r>
              <a:rPr lang="en-US" sz="5000" dirty="0">
                <a:solidFill>
                  <a:srgbClr val="FFFF00"/>
                </a:solidFill>
                <a:latin typeface="Rockwell Extra Bold" panose="02060903040505020403" pitchFamily="18" charset="0"/>
              </a:rPr>
              <a:t>Update on the Vaccine Situation </a:t>
            </a:r>
          </a:p>
        </p:txBody>
      </p:sp>
      <p:pic>
        <p:nvPicPr>
          <p:cNvPr id="5" name="Picture 4">
            <a:extLst>
              <a:ext uri="{FF2B5EF4-FFF2-40B4-BE49-F238E27FC236}">
                <a16:creationId xmlns:a16="http://schemas.microsoft.com/office/drawing/2014/main" id="{0AE72645-5E45-43C5-86A7-5FB60E0506E0}"/>
              </a:ext>
            </a:extLst>
          </p:cNvPr>
          <p:cNvPicPr>
            <a:picLocks noChangeAspect="1"/>
          </p:cNvPicPr>
          <p:nvPr/>
        </p:nvPicPr>
        <p:blipFill rotWithShape="1">
          <a:blip r:embed="rId2"/>
          <a:srcRect l="16900" t="14712" r="14742" b="20460"/>
          <a:stretch/>
        </p:blipFill>
        <p:spPr>
          <a:xfrm>
            <a:off x="2092105" y="2065867"/>
            <a:ext cx="8334157" cy="4445877"/>
          </a:xfrm>
          <a:prstGeom prst="rect">
            <a:avLst/>
          </a:prstGeom>
        </p:spPr>
      </p:pic>
    </p:spTree>
    <p:extLst>
      <p:ext uri="{BB962C8B-B14F-4D97-AF65-F5344CB8AC3E}">
        <p14:creationId xmlns:p14="http://schemas.microsoft.com/office/powerpoint/2010/main" val="226705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8973-0371-4854-BDB3-BA74BA4DFB55}"/>
              </a:ext>
            </a:extLst>
          </p:cNvPr>
          <p:cNvSpPr>
            <a:spLocks noGrp="1"/>
          </p:cNvSpPr>
          <p:nvPr>
            <p:ph type="title"/>
          </p:nvPr>
        </p:nvSpPr>
        <p:spPr>
          <a:xfrm>
            <a:off x="142240" y="223520"/>
            <a:ext cx="12374880" cy="1641987"/>
          </a:xfrm>
        </p:spPr>
        <p:txBody>
          <a:bodyPr>
            <a:noAutofit/>
          </a:bodyPr>
          <a:lstStyle/>
          <a:p>
            <a:r>
              <a:rPr lang="en-US" sz="4000" dirty="0">
                <a:solidFill>
                  <a:srgbClr val="FFFF00"/>
                </a:solidFill>
                <a:latin typeface="Showcard Gothic" panose="04020904020102020604" pitchFamily="82" charset="0"/>
              </a:rPr>
              <a:t>Updated Changes with the CDC Guidelines</a:t>
            </a:r>
          </a:p>
        </p:txBody>
      </p:sp>
      <p:sp>
        <p:nvSpPr>
          <p:cNvPr id="3" name="Content Placeholder 2">
            <a:extLst>
              <a:ext uri="{FF2B5EF4-FFF2-40B4-BE49-F238E27FC236}">
                <a16:creationId xmlns:a16="http://schemas.microsoft.com/office/drawing/2014/main" id="{EA9569FE-D1E3-448A-A581-A40C7A1CE012}"/>
              </a:ext>
            </a:extLst>
          </p:cNvPr>
          <p:cNvSpPr>
            <a:spLocks noGrp="1"/>
          </p:cNvSpPr>
          <p:nvPr>
            <p:ph idx="1"/>
          </p:nvPr>
        </p:nvSpPr>
        <p:spPr>
          <a:xfrm>
            <a:off x="6400800" y="2251587"/>
            <a:ext cx="5147730" cy="3637935"/>
          </a:xfrm>
        </p:spPr>
        <p:txBody>
          <a:bodyPr>
            <a:normAutofit/>
          </a:bodyPr>
          <a:lstStyle/>
          <a:p>
            <a:pPr>
              <a:lnSpc>
                <a:spcPct val="90000"/>
              </a:lnSpc>
              <a:buFont typeface="Arial" panose="020B0604020202020204" pitchFamily="34" charset="0"/>
              <a:buChar char="•"/>
            </a:pPr>
            <a:r>
              <a:rPr lang="en-US"/>
              <a:t>18-64 Adults have been able to get their first rounds/second rounds of vaccines for about a month.</a:t>
            </a:r>
          </a:p>
          <a:p>
            <a:pPr>
              <a:lnSpc>
                <a:spcPct val="90000"/>
              </a:lnSpc>
              <a:buFont typeface="Arial" panose="020B0604020202020204" pitchFamily="34" charset="0"/>
              <a:buChar char="•"/>
            </a:pPr>
            <a:r>
              <a:rPr lang="en-US" b="1"/>
              <a:t>CDC recommends COVID-19 vaccination for everyone 12 years of age and older to help protect against COVID-19.</a:t>
            </a:r>
            <a:r>
              <a:rPr lang="en-US"/>
              <a:t> Children 12 years of age and older are able to get the </a:t>
            </a:r>
            <a:r>
              <a:rPr lang="en-US">
                <a:hlinkClick r:id="rId3"/>
              </a:rPr>
              <a:t>Pfizer-BioNTech COVID-19 Vaccine</a:t>
            </a:r>
            <a:r>
              <a:rPr lang="en-US"/>
              <a:t>.</a:t>
            </a:r>
          </a:p>
          <a:p>
            <a:pPr>
              <a:lnSpc>
                <a:spcPct val="90000"/>
              </a:lnSpc>
              <a:buFont typeface="Arial" panose="020B0604020202020204" pitchFamily="34" charset="0"/>
              <a:buChar char="•"/>
            </a:pPr>
            <a:r>
              <a:rPr lang="en-US"/>
              <a:t>Earlier today, the CDC Guidelines said vaccinated people do not need to wear masks indoors anymore….will California follow the same guidelines?</a:t>
            </a:r>
          </a:p>
          <a:p>
            <a:pPr marL="0" indent="0">
              <a:lnSpc>
                <a:spcPct val="90000"/>
              </a:lnSpc>
              <a:buNone/>
            </a:pPr>
            <a:endParaRPr lang="en-US"/>
          </a:p>
        </p:txBody>
      </p:sp>
      <p:pic>
        <p:nvPicPr>
          <p:cNvPr id="4" name="Picture 3">
            <a:extLst>
              <a:ext uri="{FF2B5EF4-FFF2-40B4-BE49-F238E27FC236}">
                <a16:creationId xmlns:a16="http://schemas.microsoft.com/office/drawing/2014/main" id="{C1C86DA3-BEA4-4BE8-934D-C4EA6321636D}"/>
              </a:ext>
            </a:extLst>
          </p:cNvPr>
          <p:cNvPicPr>
            <a:picLocks noChangeAspect="1"/>
          </p:cNvPicPr>
          <p:nvPr/>
        </p:nvPicPr>
        <p:blipFill rotWithShape="1">
          <a:blip r:embed="rId4"/>
          <a:srcRect l="24168" t="31111" r="39666" b="25948"/>
          <a:stretch/>
        </p:blipFill>
        <p:spPr>
          <a:xfrm>
            <a:off x="643470" y="2251586"/>
            <a:ext cx="5447070" cy="363793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245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EAA81-062E-4B5F-8DD1-17C93C78C974}"/>
              </a:ext>
            </a:extLst>
          </p:cNvPr>
          <p:cNvPicPr>
            <a:picLocks noChangeAspect="1"/>
          </p:cNvPicPr>
          <p:nvPr/>
        </p:nvPicPr>
        <p:blipFill rotWithShape="1">
          <a:blip r:embed="rId2"/>
          <a:srcRect l="24168" t="10222" r="38416" b="69038"/>
          <a:stretch/>
        </p:blipFill>
        <p:spPr>
          <a:xfrm>
            <a:off x="3108960" y="0"/>
            <a:ext cx="5689600" cy="1422400"/>
          </a:xfrm>
          <a:prstGeom prst="rect">
            <a:avLst/>
          </a:prstGeom>
        </p:spPr>
      </p:pic>
      <p:sp>
        <p:nvSpPr>
          <p:cNvPr id="6" name="TextBox 5">
            <a:extLst>
              <a:ext uri="{FF2B5EF4-FFF2-40B4-BE49-F238E27FC236}">
                <a16:creationId xmlns:a16="http://schemas.microsoft.com/office/drawing/2014/main" id="{924C4E73-65BE-45CB-95F7-6A44CBC807BB}"/>
              </a:ext>
            </a:extLst>
          </p:cNvPr>
          <p:cNvSpPr txBox="1"/>
          <p:nvPr/>
        </p:nvSpPr>
        <p:spPr>
          <a:xfrm>
            <a:off x="365760" y="1841242"/>
            <a:ext cx="11694160" cy="5016758"/>
          </a:xfrm>
          <a:prstGeom prst="rect">
            <a:avLst/>
          </a:prstGeom>
          <a:noFill/>
        </p:spPr>
        <p:txBody>
          <a:bodyPr wrap="square" rtlCol="0">
            <a:spAutoFit/>
          </a:bodyPr>
          <a:lstStyle/>
          <a:p>
            <a:r>
              <a:rPr lang="en-US" sz="1600" dirty="0"/>
              <a:t>Fully vaccinated people </a:t>
            </a:r>
            <a:r>
              <a:rPr lang="en-US" sz="1600" dirty="0">
                <a:hlinkClick r:id="rId3"/>
              </a:rPr>
              <a:t>no longer need to wear masks</a:t>
            </a:r>
            <a:r>
              <a:rPr lang="en-US" sz="1600" dirty="0"/>
              <a:t> or physically distance indoors or outdoors in most circumstances to protect themselves against the coronavirus, federal health officials said Thursday — setting the stage for California to loosen its mask mandates and distancing guidelines for vaccinated residents.</a:t>
            </a:r>
          </a:p>
          <a:p>
            <a:r>
              <a:rPr lang="en-US" sz="1600" dirty="0"/>
              <a:t>“If you are fully vaccinated, you can start doing the things that you had stopped doing because of the pandemic,” Dr. Rochelle </a:t>
            </a:r>
            <a:r>
              <a:rPr lang="en-US" sz="1600" dirty="0" err="1"/>
              <a:t>Walensky</a:t>
            </a:r>
            <a:r>
              <a:rPr lang="en-US" sz="1600" dirty="0"/>
              <a:t>, director of the federal Centers for Disease Control and Prevention, said during a White House COVID-19 briefing. “We have all longed for this moment when we can get back to some sense of normalcy.”</a:t>
            </a:r>
          </a:p>
          <a:p>
            <a:r>
              <a:rPr lang="en-US" sz="1600" dirty="0"/>
              <a:t>She added, “Anyone who is fully vaccinated can participate in indoor and outdoor activities — large or small — without wearing a mask or physically distancing.”</a:t>
            </a:r>
          </a:p>
          <a:p>
            <a:r>
              <a:rPr lang="en-US" sz="1600" dirty="0"/>
              <a:t>The California Department of Public Health did not immediately respond to questions Thursday about whether or when it would adopt the new federal guidelines. The state typically follows the CDC’s COVID-19 recommendations. But with </a:t>
            </a:r>
            <a:r>
              <a:rPr lang="en-US" sz="1600" dirty="0">
                <a:hlinkClick r:id="rId4"/>
              </a:rPr>
              <a:t>masking rules</a:t>
            </a:r>
            <a:r>
              <a:rPr lang="en-US" sz="1600" dirty="0"/>
              <a:t>, the Bay Area and state have previously gone further than the federal government, instituting local mandates in the absence of a federal one.</a:t>
            </a:r>
          </a:p>
          <a:p>
            <a:r>
              <a:rPr lang="en-US" sz="1600" dirty="0">
                <a:solidFill>
                  <a:schemeClr val="bg1"/>
                </a:solidFill>
                <a:highlight>
                  <a:srgbClr val="FFFF00"/>
                </a:highlight>
              </a:rPr>
              <a:t>The CDC’s change came one day after Gov. Gavin Newsom </a:t>
            </a:r>
            <a:r>
              <a:rPr lang="en-US" sz="1600" dirty="0">
                <a:solidFill>
                  <a:schemeClr val="bg1"/>
                </a:solidFill>
                <a:highlight>
                  <a:srgbClr val="FFFF00"/>
                </a:highlight>
                <a:hlinkClick r:id="rId4">
                  <a:extLst>
                    <a:ext uri="{A12FA001-AC4F-418D-AE19-62706E023703}">
                      <ahyp:hlinkClr xmlns:ahyp="http://schemas.microsoft.com/office/drawing/2018/hyperlinkcolor" val="tx"/>
                    </a:ext>
                  </a:extLst>
                </a:hlinkClick>
              </a:rPr>
              <a:t>appeared to walk back</a:t>
            </a:r>
            <a:r>
              <a:rPr lang="en-US" sz="1600" dirty="0">
                <a:solidFill>
                  <a:schemeClr val="bg1"/>
                </a:solidFill>
                <a:highlight>
                  <a:srgbClr val="FFFF00"/>
                </a:highlight>
              </a:rPr>
              <a:t> a comment that “businesses large and small” would be able to let in people without masks when the state lifts its pandemic restrictions on June 15. On Wednesday, the governor said that some indoor mask mandates and guidelines would probably still be in effect.</a:t>
            </a:r>
          </a:p>
          <a:p>
            <a:r>
              <a:rPr lang="en-US" sz="1600" dirty="0"/>
              <a:t>California currently does not require vaccinated people to wear masks outdoors, except at crowded settings such as sporting events.</a:t>
            </a:r>
          </a:p>
          <a:p>
            <a:r>
              <a:rPr lang="en-US" sz="1600" dirty="0"/>
              <a:t>Fully vaccinated people do not have to wear masks indoors or outdoors with other fully vaccinated people, or when visiting unvaccinated low-risk people from a single household, under the current California guidelines. People are considered fully vaccinated two weeks after the second shot of the two-dose Pfizer and </a:t>
            </a:r>
            <a:r>
              <a:rPr lang="en-US" sz="1600" dirty="0" err="1"/>
              <a:t>Moderna</a:t>
            </a:r>
            <a:r>
              <a:rPr lang="en-US" sz="1600" dirty="0"/>
              <a:t> vaccines, or two weeks after the single shot of the Johnson &amp; Johnson vaccine.</a:t>
            </a:r>
          </a:p>
          <a:p>
            <a:r>
              <a:rPr lang="en-US" sz="1600" dirty="0"/>
              <a:t>The CDC’s </a:t>
            </a:r>
            <a:r>
              <a:rPr lang="en-US" sz="1600" dirty="0" err="1"/>
              <a:t>Walensky</a:t>
            </a:r>
            <a:r>
              <a:rPr lang="en-US" sz="1600" dirty="0"/>
              <a:t> said unvaccinated people will have to keep their masks on for the time being.</a:t>
            </a:r>
          </a:p>
          <a:p>
            <a:endParaRPr lang="en-US" sz="1600" dirty="0"/>
          </a:p>
        </p:txBody>
      </p:sp>
    </p:spTree>
    <p:extLst>
      <p:ext uri="{BB962C8B-B14F-4D97-AF65-F5344CB8AC3E}">
        <p14:creationId xmlns:p14="http://schemas.microsoft.com/office/powerpoint/2010/main" val="326214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204F-0F4D-4981-8FF9-29D2B7066083}"/>
              </a:ext>
            </a:extLst>
          </p:cNvPr>
          <p:cNvSpPr>
            <a:spLocks noGrp="1"/>
          </p:cNvSpPr>
          <p:nvPr>
            <p:ph type="title"/>
          </p:nvPr>
        </p:nvSpPr>
        <p:spPr>
          <a:xfrm>
            <a:off x="685801" y="609600"/>
            <a:ext cx="10744199" cy="1456267"/>
          </a:xfrm>
        </p:spPr>
        <p:txBody>
          <a:bodyPr/>
          <a:lstStyle/>
          <a:p>
            <a:r>
              <a:rPr lang="en-US" dirty="0">
                <a:solidFill>
                  <a:srgbClr val="FFFF00"/>
                </a:solidFill>
                <a:latin typeface="Rockwell Extra Bold" panose="02060903040505020403" pitchFamily="18" charset="0"/>
              </a:rPr>
              <a:t>So what can </a:t>
            </a:r>
            <a:r>
              <a:rPr lang="en-US" dirty="0" err="1">
                <a:solidFill>
                  <a:srgbClr val="FFFF00"/>
                </a:solidFill>
                <a:latin typeface="Rockwell Extra Bold" panose="02060903040505020403" pitchFamily="18" charset="0"/>
              </a:rPr>
              <a:t>vaccinateD</a:t>
            </a:r>
            <a:r>
              <a:rPr lang="en-US" dirty="0">
                <a:solidFill>
                  <a:srgbClr val="FFFF00"/>
                </a:solidFill>
                <a:latin typeface="Rockwell Extra Bold" panose="02060903040505020403" pitchFamily="18" charset="0"/>
              </a:rPr>
              <a:t> people do?</a:t>
            </a:r>
          </a:p>
        </p:txBody>
      </p:sp>
      <p:sp>
        <p:nvSpPr>
          <p:cNvPr id="3" name="Content Placeholder 2">
            <a:extLst>
              <a:ext uri="{FF2B5EF4-FFF2-40B4-BE49-F238E27FC236}">
                <a16:creationId xmlns:a16="http://schemas.microsoft.com/office/drawing/2014/main" id="{ED77DB64-8401-481E-9A40-66717398C95E}"/>
              </a:ext>
            </a:extLst>
          </p:cNvPr>
          <p:cNvSpPr>
            <a:spLocks noGrp="1"/>
          </p:cNvSpPr>
          <p:nvPr>
            <p:ph idx="1"/>
          </p:nvPr>
        </p:nvSpPr>
        <p:spPr>
          <a:xfrm>
            <a:off x="690882" y="2599267"/>
            <a:ext cx="10131425" cy="3649133"/>
          </a:xfrm>
        </p:spPr>
        <p:txBody>
          <a:bodyPr>
            <a:noAutofit/>
          </a:bodyPr>
          <a:lstStyle/>
          <a:p>
            <a:r>
              <a:rPr lang="en-US" dirty="0"/>
              <a:t>Fully vaccinated people can:</a:t>
            </a:r>
          </a:p>
          <a:p>
            <a:pPr>
              <a:buFont typeface="Arial" panose="020B0604020202020204" pitchFamily="34" charset="0"/>
              <a:buChar char="•"/>
            </a:pPr>
            <a:r>
              <a:rPr lang="en-US" dirty="0">
                <a:effectLst/>
              </a:rPr>
              <a:t>Spend time with other fully vaccinated people, including indoors, without wearing masks or physical distancing (outside a workplace setting). </a:t>
            </a:r>
          </a:p>
          <a:p>
            <a:pPr>
              <a:buFont typeface="Arial" panose="020B0604020202020204" pitchFamily="34" charset="0"/>
              <a:buChar char="•"/>
            </a:pPr>
            <a:r>
              <a:rPr lang="en-US" dirty="0">
                <a:effectLst/>
              </a:rPr>
              <a:t>Spend time with unvaccinated people from a single household who are at low risk for severe COVID-19 disease indoors without wearing masks or physical distancing.</a:t>
            </a:r>
          </a:p>
          <a:p>
            <a:pPr>
              <a:buFont typeface="Arial" panose="020B0604020202020204" pitchFamily="34" charset="0"/>
              <a:buChar char="•"/>
            </a:pPr>
            <a:r>
              <a:rPr lang="en-US" dirty="0">
                <a:effectLst/>
              </a:rPr>
              <a:t>Refrain from wearing face coverings outdoors except when attending crowded outdoor events, such as live performances, parades, fairs, festivals, sports events, or other similar settings. </a:t>
            </a:r>
          </a:p>
          <a:p>
            <a:pPr>
              <a:buFont typeface="Arial" panose="020B0604020202020204" pitchFamily="34" charset="0"/>
              <a:buChar char="•"/>
            </a:pPr>
            <a:r>
              <a:rPr lang="en-US" dirty="0">
                <a:effectLst/>
              </a:rPr>
              <a:t>Refrain from quarantine and testing following a known exposure if asymptomatic </a:t>
            </a:r>
            <a:r>
              <a:rPr lang="en-US" dirty="0">
                <a:effectLst/>
                <a:hlinkClick r:id="rId2"/>
              </a:rPr>
              <a:t>[2]</a:t>
            </a:r>
            <a:r>
              <a:rPr lang="en-US" dirty="0">
                <a:effectLst/>
              </a:rPr>
              <a:t>.   </a:t>
            </a:r>
          </a:p>
          <a:p>
            <a:pPr marL="742950" lvl="1" indent="-285750">
              <a:buFont typeface="Arial" panose="020B0604020202020204" pitchFamily="34" charset="0"/>
              <a:buChar char="•"/>
            </a:pPr>
            <a:r>
              <a:rPr lang="en-US" sz="1800" dirty="0">
                <a:effectLst/>
              </a:rPr>
              <a:t>Following a known exposure at work, fully vaccinated workers do not need to quarantine if asymptomatic.</a:t>
            </a:r>
          </a:p>
          <a:p>
            <a:pPr marL="742950" lvl="1" indent="-285750">
              <a:buFont typeface="Arial" panose="020B0604020202020204" pitchFamily="34" charset="0"/>
              <a:buChar char="•"/>
            </a:pPr>
            <a:r>
              <a:rPr lang="en-US" sz="1800" dirty="0">
                <a:effectLst/>
              </a:rPr>
              <a:t>In the workplace, employers subject to the </a:t>
            </a:r>
            <a:r>
              <a:rPr lang="en-US" sz="1800" dirty="0">
                <a:effectLst/>
                <a:hlinkClick r:id="rId3"/>
              </a:rPr>
              <a:t>Cal/OSHA COVID-19 Prevention Emergency Temporary Standards (ETS)</a:t>
            </a:r>
            <a:r>
              <a:rPr lang="en-US" sz="1800" dirty="0">
                <a:effectLst/>
              </a:rPr>
              <a:t> must ensure that employees are following the current ETS face covering and testing requirements.</a:t>
            </a:r>
          </a:p>
          <a:p>
            <a:endParaRPr lang="en-US" dirty="0"/>
          </a:p>
        </p:txBody>
      </p:sp>
    </p:spTree>
    <p:extLst>
      <p:ext uri="{BB962C8B-B14F-4D97-AF65-F5344CB8AC3E}">
        <p14:creationId xmlns:p14="http://schemas.microsoft.com/office/powerpoint/2010/main" val="17752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2D29A-00A6-4969-BAA5-A2545E69285A}"/>
              </a:ext>
            </a:extLst>
          </p:cNvPr>
          <p:cNvSpPr>
            <a:spLocks noGrp="1"/>
          </p:cNvSpPr>
          <p:nvPr>
            <p:ph idx="1"/>
          </p:nvPr>
        </p:nvSpPr>
        <p:spPr>
          <a:xfrm>
            <a:off x="586739" y="2548467"/>
            <a:ext cx="11018519" cy="3649133"/>
          </a:xfrm>
        </p:spPr>
        <p:txBody>
          <a:bodyPr>
            <a:noAutofit/>
          </a:bodyPr>
          <a:lstStyle/>
          <a:p>
            <a:pPr>
              <a:buFont typeface="Arial" panose="020B0604020202020204" pitchFamily="34" charset="0"/>
              <a:buChar char="•"/>
            </a:pPr>
            <a:r>
              <a:rPr lang="en-US" dirty="0">
                <a:effectLst/>
              </a:rPr>
              <a:t>Take precautions in public including wearing a well-fitted mask indoors, and when attending crowded outdoor events, as described above.</a:t>
            </a:r>
          </a:p>
          <a:p>
            <a:pPr marL="742950" lvl="1" indent="-285750">
              <a:buFont typeface="Arial" panose="020B0604020202020204" pitchFamily="34" charset="0"/>
              <a:buChar char="•"/>
            </a:pPr>
            <a:r>
              <a:rPr lang="en-US" sz="1800" dirty="0">
                <a:effectLst/>
              </a:rPr>
              <a:t>Check </a:t>
            </a:r>
            <a:r>
              <a:rPr lang="en-US" sz="1800" dirty="0">
                <a:effectLst/>
                <a:hlinkClick r:id="rId2"/>
              </a:rPr>
              <a:t>CDPH guidance for face coverings</a:t>
            </a:r>
            <a:r>
              <a:rPr lang="en-US" sz="1800" dirty="0">
                <a:effectLst/>
              </a:rPr>
              <a:t> for updates.</a:t>
            </a:r>
          </a:p>
          <a:p>
            <a:pPr marL="742950" lvl="1" indent="-285750">
              <a:buFont typeface="Arial" panose="020B0604020202020204" pitchFamily="34" charset="0"/>
              <a:buChar char="•"/>
            </a:pPr>
            <a:r>
              <a:rPr lang="en-US" sz="1800" dirty="0">
                <a:effectLst/>
              </a:rPr>
              <a:t>Follow CDPH's </a:t>
            </a:r>
            <a:r>
              <a:rPr lang="en-US" sz="1800" dirty="0">
                <a:effectLst/>
                <a:hlinkClick r:id="rId3"/>
              </a:rPr>
              <a:t>Guidance for Gatherings</a:t>
            </a:r>
            <a:r>
              <a:rPr lang="en-US" sz="1800" dirty="0">
                <a:effectLst/>
              </a:rPr>
              <a:t> when gathering with people who are not vaccinated, groups with both vaccinated and unvaccinated people, and persons of unknown status. Maintain physical distancing and adhere to other prevention measures when visiting with unvaccinated people who are at increased risk for severe COVID-19 disease or who have an unvaccinated household member </a:t>
            </a:r>
            <a:r>
              <a:rPr lang="en-US" sz="1800" dirty="0">
                <a:effectLst/>
                <a:hlinkClick r:id="rId4"/>
              </a:rPr>
              <a:t>who is at increased risk for severe COVID-19 disease</a:t>
            </a:r>
            <a:r>
              <a:rPr lang="en-US" sz="1800" dirty="0">
                <a:effectLst/>
              </a:rPr>
              <a:t>.</a:t>
            </a:r>
          </a:p>
          <a:p>
            <a:pPr>
              <a:buFont typeface="Arial" panose="020B0604020202020204" pitchFamily="34" charset="0"/>
              <a:buChar char="•"/>
            </a:pPr>
            <a:r>
              <a:rPr lang="en-US" dirty="0">
                <a:effectLst/>
              </a:rPr>
              <a:t>Get tested if experiencing COVID-19 symptoms.</a:t>
            </a:r>
          </a:p>
          <a:p>
            <a:pPr>
              <a:buFont typeface="Arial" panose="020B0604020202020204" pitchFamily="34" charset="0"/>
              <a:buChar char="•"/>
            </a:pPr>
            <a:r>
              <a:rPr lang="en-US" dirty="0">
                <a:effectLst/>
              </a:rPr>
              <a:t>If fully vaccinated people test positive for SARS-CoV-2, they should follow CDPH and local health department guidance regarding isolation and/or exclusion from high risk settings.</a:t>
            </a:r>
          </a:p>
          <a:p>
            <a:pPr marL="742950" lvl="1" indent="-285750">
              <a:buFont typeface="Arial" panose="020B0604020202020204" pitchFamily="34" charset="0"/>
              <a:buChar char="•"/>
            </a:pPr>
            <a:r>
              <a:rPr lang="en-US" sz="1800" dirty="0">
                <a:effectLst/>
              </a:rPr>
              <a:t>For workplace settings, employers should follow the exclusion provisions of the Cal/OSHA COVID-19 Emergency Temporary Standards.</a:t>
            </a:r>
          </a:p>
          <a:p>
            <a:pPr>
              <a:buFont typeface="Arial" panose="020B0604020202020204" pitchFamily="34" charset="0"/>
              <a:buChar char="•"/>
            </a:pPr>
            <a:r>
              <a:rPr lang="en-US" dirty="0">
                <a:effectLst/>
              </a:rPr>
              <a:t>Follow </a:t>
            </a:r>
            <a:r>
              <a:rPr lang="en-US" dirty="0">
                <a:effectLst/>
                <a:hlinkClick r:id="rId5"/>
              </a:rPr>
              <a:t>CDC</a:t>
            </a:r>
            <a:r>
              <a:rPr lang="en-US" dirty="0">
                <a:effectLst/>
              </a:rPr>
              <a:t>, local and </a:t>
            </a:r>
            <a:r>
              <a:rPr lang="en-US" dirty="0">
                <a:effectLst/>
                <a:hlinkClick r:id="rId6"/>
              </a:rPr>
              <a:t>state</a:t>
            </a:r>
            <a:r>
              <a:rPr lang="en-US" dirty="0">
                <a:effectLst/>
              </a:rPr>
              <a:t> health department travel requirements and recommendations.</a:t>
            </a:r>
          </a:p>
          <a:p>
            <a:endParaRPr lang="en-US" dirty="0"/>
          </a:p>
        </p:txBody>
      </p:sp>
      <p:sp>
        <p:nvSpPr>
          <p:cNvPr id="6" name="Title 1">
            <a:extLst>
              <a:ext uri="{FF2B5EF4-FFF2-40B4-BE49-F238E27FC236}">
                <a16:creationId xmlns:a16="http://schemas.microsoft.com/office/drawing/2014/main" id="{54BD14C4-73EA-4C7E-ACBE-ACEC40645FA6}"/>
              </a:ext>
            </a:extLst>
          </p:cNvPr>
          <p:cNvSpPr>
            <a:spLocks noGrp="1"/>
          </p:cNvSpPr>
          <p:nvPr>
            <p:ph type="title"/>
          </p:nvPr>
        </p:nvSpPr>
        <p:spPr>
          <a:xfrm>
            <a:off x="723900" y="436880"/>
            <a:ext cx="10744199" cy="1456267"/>
          </a:xfrm>
        </p:spPr>
        <p:txBody>
          <a:bodyPr/>
          <a:lstStyle/>
          <a:p>
            <a:r>
              <a:rPr lang="en-US" dirty="0">
                <a:solidFill>
                  <a:srgbClr val="FFFF00"/>
                </a:solidFill>
                <a:latin typeface="Rockwell Extra Bold" panose="02060903040505020403" pitchFamily="18" charset="0"/>
              </a:rPr>
              <a:t>For Now,  Fully Vaccinated People should continue to:</a:t>
            </a:r>
          </a:p>
        </p:txBody>
      </p:sp>
    </p:spTree>
    <p:extLst>
      <p:ext uri="{BB962C8B-B14F-4D97-AF65-F5344CB8AC3E}">
        <p14:creationId xmlns:p14="http://schemas.microsoft.com/office/powerpoint/2010/main" val="66918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FEC5E-9996-4509-843F-5CDDAD5B7C71}"/>
              </a:ext>
            </a:extLst>
          </p:cNvPr>
          <p:cNvPicPr>
            <a:picLocks noChangeAspect="1"/>
          </p:cNvPicPr>
          <p:nvPr/>
        </p:nvPicPr>
        <p:blipFill rotWithShape="1">
          <a:blip r:embed="rId2"/>
          <a:srcRect l="28249" t="57926" r="10443" b="18814"/>
          <a:stretch/>
        </p:blipFill>
        <p:spPr>
          <a:xfrm>
            <a:off x="304800" y="274320"/>
            <a:ext cx="7474586" cy="1595120"/>
          </a:xfrm>
          <a:prstGeom prst="rect">
            <a:avLst/>
          </a:prstGeom>
        </p:spPr>
      </p:pic>
      <p:sp>
        <p:nvSpPr>
          <p:cNvPr id="6" name="TextBox 5">
            <a:extLst>
              <a:ext uri="{FF2B5EF4-FFF2-40B4-BE49-F238E27FC236}">
                <a16:creationId xmlns:a16="http://schemas.microsoft.com/office/drawing/2014/main" id="{3F32129C-DDCF-4D52-8AAB-D78837027560}"/>
              </a:ext>
            </a:extLst>
          </p:cNvPr>
          <p:cNvSpPr txBox="1"/>
          <p:nvPr/>
        </p:nvSpPr>
        <p:spPr>
          <a:xfrm>
            <a:off x="487680" y="1971040"/>
            <a:ext cx="11623040" cy="4770537"/>
          </a:xfrm>
          <a:prstGeom prst="rect">
            <a:avLst/>
          </a:prstGeom>
          <a:noFill/>
        </p:spPr>
        <p:txBody>
          <a:bodyPr wrap="square" rtlCol="0">
            <a:spAutoFit/>
          </a:bodyPr>
          <a:lstStyle/>
          <a:p>
            <a:pPr algn="l"/>
            <a:r>
              <a:rPr lang="en-US" sz="1600" b="0" i="0" dirty="0">
                <a:effectLst/>
                <a:latin typeface="Open Sans" panose="020B0606030504020204" pitchFamily="34" charset="0"/>
              </a:rPr>
              <a:t>The EOP should address, at a minimum, the following topics:</a:t>
            </a:r>
          </a:p>
          <a:p>
            <a:pPr algn="l">
              <a:buFont typeface="Arial" panose="020B0604020202020204" pitchFamily="34" charset="0"/>
              <a:buChar char="•"/>
            </a:pPr>
            <a:r>
              <a:rPr lang="en-US" sz="1600" b="0" i="0" dirty="0">
                <a:effectLst/>
                <a:latin typeface="Open Sans" panose="020B0606030504020204" pitchFamily="34" charset="0"/>
              </a:rPr>
              <a:t>Strongly encouraging vaccination for all eligible people</a:t>
            </a:r>
          </a:p>
          <a:p>
            <a:pPr algn="l">
              <a:buFont typeface="Arial" panose="020B0604020202020204" pitchFamily="34" charset="0"/>
              <a:buChar char="•"/>
            </a:pPr>
            <a:r>
              <a:rPr lang="en-US" sz="1600" b="0" i="0" dirty="0">
                <a:effectLst/>
                <a:latin typeface="Open Sans" panose="020B0606030504020204" pitchFamily="34" charset="0"/>
              </a:rPr>
              <a:t>Health screening for symptoms of COVID-19 and diagnostic or screening testing for COVID-19</a:t>
            </a:r>
          </a:p>
          <a:p>
            <a:pPr algn="l">
              <a:buFont typeface="Arial" panose="020B0604020202020204" pitchFamily="34" charset="0"/>
              <a:buChar char="•"/>
            </a:pPr>
            <a:r>
              <a:rPr lang="en-US" sz="1600" b="0" i="0" dirty="0">
                <a:effectLst/>
                <a:latin typeface="Open Sans" panose="020B0606030504020204" pitchFamily="34" charset="0"/>
              </a:rPr>
              <a:t>Using multiple prevention strategies including masks, physical distancing and </a:t>
            </a:r>
            <a:r>
              <a:rPr lang="en-US" sz="1600" b="0" i="0" dirty="0" err="1">
                <a:effectLst/>
                <a:latin typeface="Open Sans" panose="020B0606030504020204" pitchFamily="34" charset="0"/>
              </a:rPr>
              <a:t>cohorting</a:t>
            </a:r>
            <a:r>
              <a:rPr lang="en-US" sz="1600" b="0" i="0" dirty="0">
                <a:effectLst/>
                <a:latin typeface="Open Sans" panose="020B0606030504020204" pitchFamily="34" charset="0"/>
              </a:rPr>
              <a:t>, residential housing arrangements for overnight camps, and improved ventilation</a:t>
            </a:r>
          </a:p>
          <a:p>
            <a:pPr algn="l">
              <a:buFont typeface="Arial" panose="020B0604020202020204" pitchFamily="34" charset="0"/>
              <a:buChar char="•"/>
            </a:pPr>
            <a:r>
              <a:rPr lang="en-US" sz="1600" b="0" i="0" dirty="0">
                <a:effectLst/>
                <a:latin typeface="Open Sans" panose="020B0606030504020204" pitchFamily="34" charset="0"/>
              </a:rPr>
              <a:t>Reviewing safety protocols for staff and campers who might be at higher-risk of serious health effects if they contract COVID-19</a:t>
            </a:r>
          </a:p>
          <a:p>
            <a:pPr algn="l">
              <a:buFont typeface="Arial" panose="020B0604020202020204" pitchFamily="34" charset="0"/>
              <a:buChar char="•"/>
            </a:pPr>
            <a:r>
              <a:rPr lang="en-US" sz="1600" b="0" i="0" dirty="0">
                <a:effectLst/>
                <a:latin typeface="Open Sans" panose="020B0606030504020204" pitchFamily="34" charset="0"/>
              </a:rPr>
              <a:t>Modifying camp activities to promote outdoor and other lower-risk activities</a:t>
            </a:r>
          </a:p>
          <a:p>
            <a:pPr algn="l">
              <a:buFont typeface="Arial" panose="020B0604020202020204" pitchFamily="34" charset="0"/>
              <a:buChar char="•"/>
            </a:pPr>
            <a:r>
              <a:rPr lang="en-US" sz="1600" b="0" i="0" dirty="0">
                <a:effectLst/>
                <a:latin typeface="Open Sans" panose="020B0606030504020204" pitchFamily="34" charset="0"/>
              </a:rPr>
              <a:t>Traveling to and from overnight camp</a:t>
            </a:r>
          </a:p>
          <a:p>
            <a:pPr algn="l">
              <a:buFont typeface="Arial" panose="020B0604020202020204" pitchFamily="34" charset="0"/>
              <a:buChar char="•"/>
            </a:pPr>
            <a:r>
              <a:rPr lang="en-US" sz="1600" b="0" i="0" dirty="0">
                <a:effectLst/>
                <a:latin typeface="Open Sans" panose="020B0606030504020204" pitchFamily="34" charset="0"/>
              </a:rPr>
              <a:t>Cleaning </a:t>
            </a:r>
            <a:r>
              <a:rPr lang="en-US" sz="1600" b="0" i="0" u="sng" dirty="0">
                <a:effectLst/>
                <a:latin typeface="Open Sans" panose="020B0606030504020204" pitchFamily="34" charset="0"/>
                <a:hlinkClick r:id="rId3">
                  <a:extLst>
                    <a:ext uri="{A12FA001-AC4F-418D-AE19-62706E023703}">
                      <ahyp:hlinkClr xmlns:ahyp="http://schemas.microsoft.com/office/drawing/2018/hyperlinkcolor" val="tx"/>
                    </a:ext>
                  </a:extLst>
                </a:hlinkClick>
              </a:rPr>
              <a:t>facilities</a:t>
            </a:r>
            <a:r>
              <a:rPr lang="en-US" sz="1600" b="0" i="0" dirty="0">
                <a:effectLst/>
                <a:latin typeface="Open Sans" panose="020B0606030504020204" pitchFamily="34" charset="0"/>
              </a:rPr>
              <a:t> and equipment</a:t>
            </a:r>
          </a:p>
          <a:p>
            <a:pPr algn="l">
              <a:buFont typeface="Arial" panose="020B0604020202020204" pitchFamily="34" charset="0"/>
              <a:buChar char="•"/>
            </a:pPr>
            <a:r>
              <a:rPr lang="en-US" sz="1600" b="0" i="0" dirty="0">
                <a:effectLst/>
                <a:latin typeface="Open Sans" panose="020B0606030504020204" pitchFamily="34" charset="0"/>
              </a:rPr>
              <a:t>Proper use of personal protective equipment by any healthcare staff</a:t>
            </a:r>
          </a:p>
          <a:p>
            <a:pPr algn="l">
              <a:buFont typeface="Arial" panose="020B0604020202020204" pitchFamily="34" charset="0"/>
              <a:buChar char="•"/>
            </a:pPr>
            <a:r>
              <a:rPr lang="en-US" sz="1600" b="0" i="0" dirty="0">
                <a:effectLst/>
                <a:latin typeface="Open Sans" panose="020B0606030504020204" pitchFamily="34" charset="0"/>
              </a:rPr>
              <a:t>Policies and practices that enable staff to stay home when they are sick, have been exposed, or are caring for someone who is sick</a:t>
            </a:r>
          </a:p>
          <a:p>
            <a:pPr algn="l">
              <a:buFont typeface="Arial" panose="020B0604020202020204" pitchFamily="34" charset="0"/>
              <a:buChar char="•"/>
            </a:pPr>
            <a:r>
              <a:rPr lang="en-US" sz="1600" b="0" i="0" dirty="0">
                <a:effectLst/>
                <a:latin typeface="Open Sans" panose="020B0606030504020204" pitchFamily="34" charset="0"/>
              </a:rPr>
              <a:t>Policies and practices that allow families flexibility if campers have symptoms or test positive before arriving at camp</a:t>
            </a:r>
          </a:p>
          <a:p>
            <a:pPr algn="l">
              <a:buFont typeface="Arial" panose="020B0604020202020204" pitchFamily="34" charset="0"/>
              <a:buChar char="•"/>
            </a:pPr>
            <a:r>
              <a:rPr lang="en-US" sz="1600" b="0" i="0" dirty="0">
                <a:effectLst/>
                <a:latin typeface="Open Sans" panose="020B0606030504020204" pitchFamily="34" charset="0"/>
              </a:rPr>
              <a:t>Managing suspect or confirmed case(s), including contact tracing efforts</a:t>
            </a:r>
          </a:p>
          <a:p>
            <a:pPr algn="l">
              <a:buFont typeface="Arial" panose="020B0604020202020204" pitchFamily="34" charset="0"/>
              <a:buChar char="•"/>
            </a:pPr>
            <a:r>
              <a:rPr lang="en-US" sz="1600" b="0" i="0" dirty="0">
                <a:effectLst/>
                <a:latin typeface="Open Sans" panose="020B0606030504020204" pitchFamily="34" charset="0"/>
              </a:rPr>
              <a:t>Planning for an outbreak</a:t>
            </a:r>
          </a:p>
          <a:p>
            <a:pPr algn="l"/>
            <a:r>
              <a:rPr lang="en-US" sz="1600" b="0" i="0" dirty="0">
                <a:effectLst/>
                <a:latin typeface="Open Sans" panose="020B0606030504020204" pitchFamily="34" charset="0"/>
              </a:rPr>
              <a:t>For additional recommendations when developing the EOP, please see </a:t>
            </a:r>
            <a:r>
              <a:rPr lang="en-US" sz="1600" b="0" i="0" u="sng" dirty="0">
                <a:effectLst/>
                <a:latin typeface="Open Sans" panose="020B0606030504020204" pitchFamily="34" charset="0"/>
                <a:hlinkClick r:id="rId4">
                  <a:extLst>
                    <a:ext uri="{A12FA001-AC4F-418D-AE19-62706E023703}">
                      <ahyp:hlinkClr xmlns:ahyp="http://schemas.microsoft.com/office/drawing/2018/hyperlinkcolor" val="tx"/>
                    </a:ext>
                  </a:extLst>
                </a:hlinkClick>
              </a:rPr>
              <a:t>CDC’s Guidance for Operating Child Care Programs During COVID-19</a:t>
            </a:r>
            <a:r>
              <a:rPr lang="en-US" sz="1600" b="0" i="0" dirty="0">
                <a:effectLst/>
                <a:latin typeface="Open Sans" panose="020B0606030504020204" pitchFamily="34" charset="0"/>
              </a:rPr>
              <a:t>.</a:t>
            </a:r>
          </a:p>
          <a:p>
            <a:endParaRPr lang="en-US" sz="1600" dirty="0"/>
          </a:p>
        </p:txBody>
      </p:sp>
      <p:pic>
        <p:nvPicPr>
          <p:cNvPr id="3074" name="Picture 2" descr="See the source image">
            <a:extLst>
              <a:ext uri="{FF2B5EF4-FFF2-40B4-BE49-F238E27FC236}">
                <a16:creationId xmlns:a16="http://schemas.microsoft.com/office/drawing/2014/main" id="{7EBD3695-C60D-49A9-B623-B6D96A32FE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037" b="17927"/>
          <a:stretch/>
        </p:blipFill>
        <p:spPr bwMode="auto">
          <a:xfrm>
            <a:off x="8498966" y="274320"/>
            <a:ext cx="3388234"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5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B042E8-BA05-47D1-AF68-11598F53E4FF}"/>
              </a:ext>
            </a:extLst>
          </p:cNvPr>
          <p:cNvPicPr>
            <a:picLocks noChangeAspect="1"/>
          </p:cNvPicPr>
          <p:nvPr/>
        </p:nvPicPr>
        <p:blipFill rotWithShape="1">
          <a:blip r:embed="rId2"/>
          <a:srcRect l="4167" t="12592" r="29250" b="11556"/>
          <a:stretch/>
        </p:blipFill>
        <p:spPr>
          <a:xfrm>
            <a:off x="4445000" y="2082800"/>
            <a:ext cx="7325082" cy="4693920"/>
          </a:xfrm>
          <a:prstGeom prst="rect">
            <a:avLst/>
          </a:prstGeom>
        </p:spPr>
      </p:pic>
      <p:pic>
        <p:nvPicPr>
          <p:cNvPr id="2050" name="Picture 2" descr="NYSSCPA">
            <a:extLst>
              <a:ext uri="{FF2B5EF4-FFF2-40B4-BE49-F238E27FC236}">
                <a16:creationId xmlns:a16="http://schemas.microsoft.com/office/drawing/2014/main" id="{F3134BD2-81BD-44F7-B640-F15BA6BF9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51130"/>
            <a:ext cx="4382029" cy="19316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2F00EF-0EFD-4619-8179-C684BD457E62}"/>
              </a:ext>
            </a:extLst>
          </p:cNvPr>
          <p:cNvPicPr>
            <a:picLocks noChangeAspect="1"/>
          </p:cNvPicPr>
          <p:nvPr/>
        </p:nvPicPr>
        <p:blipFill rotWithShape="1">
          <a:blip r:embed="rId4"/>
          <a:srcRect l="54904" t="25481" r="2513" b="23704"/>
          <a:stretch/>
        </p:blipFill>
        <p:spPr>
          <a:xfrm>
            <a:off x="421918" y="2976880"/>
            <a:ext cx="3793503" cy="2546350"/>
          </a:xfrm>
          <a:prstGeom prst="rect">
            <a:avLst/>
          </a:prstGeom>
        </p:spPr>
      </p:pic>
    </p:spTree>
    <p:extLst>
      <p:ext uri="{BB962C8B-B14F-4D97-AF65-F5344CB8AC3E}">
        <p14:creationId xmlns:p14="http://schemas.microsoft.com/office/powerpoint/2010/main" val="1543448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{EDE0DAAE-EE6F-4449-BE9C-8B5BE3F44421}tf03457452</Template>
  <TotalTime>68</TotalTime>
  <Words>1180</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Open Sans</vt:lpstr>
      <vt:lpstr>Rockwell Extra Bold</vt:lpstr>
      <vt:lpstr>Showcard Gothic</vt:lpstr>
      <vt:lpstr>The Serif Hand Black</vt:lpstr>
      <vt:lpstr>Celestial</vt:lpstr>
      <vt:lpstr>Things are getting back to Normal…   What does that mean for Summer Camps?</vt:lpstr>
      <vt:lpstr>COVID CASES ARE GOING DOWN…….</vt:lpstr>
      <vt:lpstr>Update on the Vaccine Situation </vt:lpstr>
      <vt:lpstr>Updated Changes with the CDC Guidelines</vt:lpstr>
      <vt:lpstr>PowerPoint Presentation</vt:lpstr>
      <vt:lpstr>So what can vaccinateD people do?</vt:lpstr>
      <vt:lpstr>For Now,  Fully Vaccinated People should continue to:</vt:lpstr>
      <vt:lpstr>PowerPoint Presentation</vt:lpstr>
      <vt:lpstr>PowerPoint Presentation</vt:lpstr>
      <vt:lpstr>PowerPoint Presentation</vt:lpstr>
      <vt:lpstr>CASE STUDY:  City of Fremont Summer Camps</vt:lpstr>
      <vt:lpstr>PowerPoint Presentation</vt:lpstr>
      <vt:lpstr>PowerPoint Presentation</vt:lpstr>
      <vt:lpstr>Frequently Asked Questions with Fremont</vt:lpstr>
      <vt:lpstr>Presentation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are getting back to Normal…   What does that mean for Summer Camps?</dc:title>
  <dc:creator>Eve Ruhlman</dc:creator>
  <cp:lastModifiedBy>Eve Ruhlman</cp:lastModifiedBy>
  <cp:revision>8</cp:revision>
  <dcterms:created xsi:type="dcterms:W3CDTF">2021-05-14T00:28:15Z</dcterms:created>
  <dcterms:modified xsi:type="dcterms:W3CDTF">2021-05-14T01:36:18Z</dcterms:modified>
</cp:coreProperties>
</file>