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95" r:id="rId2"/>
    <p:sldId id="293" r:id="rId3"/>
    <p:sldId id="256" r:id="rId4"/>
    <p:sldId id="278" r:id="rId5"/>
    <p:sldId id="257" r:id="rId6"/>
    <p:sldId id="258" r:id="rId7"/>
    <p:sldId id="259" r:id="rId8"/>
    <p:sldId id="275" r:id="rId9"/>
    <p:sldId id="266" r:id="rId10"/>
    <p:sldId id="281" r:id="rId11"/>
    <p:sldId id="261" r:id="rId12"/>
    <p:sldId id="272" r:id="rId13"/>
    <p:sldId id="260" r:id="rId14"/>
    <p:sldId id="273" r:id="rId15"/>
    <p:sldId id="268" r:id="rId16"/>
    <p:sldId id="277" r:id="rId17"/>
    <p:sldId id="284" r:id="rId18"/>
    <p:sldId id="274" r:id="rId19"/>
    <p:sldId id="267" r:id="rId20"/>
    <p:sldId id="282" r:id="rId21"/>
    <p:sldId id="287" r:id="rId22"/>
    <p:sldId id="288" r:id="rId23"/>
    <p:sldId id="289" r:id="rId24"/>
    <p:sldId id="276" r:id="rId25"/>
    <p:sldId id="290" r:id="rId26"/>
    <p:sldId id="296" r:id="rId27"/>
    <p:sldId id="283" r:id="rId28"/>
    <p:sldId id="26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Conn" initials="SC" lastIdx="3" clrIdx="0">
    <p:extLst>
      <p:ext uri="{19B8F6BF-5375-455C-9EA6-DF929625EA0E}">
        <p15:presenceInfo xmlns:p15="http://schemas.microsoft.com/office/powerpoint/2012/main" userId="7d282ff5bc2e06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7684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833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88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8965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7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8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9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00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1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2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27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5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5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3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94C5D95-9F25-42DB-A4DE-278FC9F0CE2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CD730C3-8605-4BA8-B9D8-5CB35DC63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4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scoutingwire.org/marketing-and-membership-hub/unit-recruiting/best-practices-success-story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www.indeed.com/cmp/Peachjar-1" TargetMode="External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scouting.webdamdb.com/bp/#/" TargetMode="External"/><Relationship Id="rId4" Type="http://schemas.openxmlformats.org/officeDocument/2006/relationships/hyperlink" Target="https://scoutingwire.org/marketing-membershi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utingevent.com/023-MPDayCamp2021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rsvlboyscouts.weebly.com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outing.org/resources/online-registration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8F1D-4B68-4BB9-A63D-F181D0E0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58" y="928868"/>
            <a:ext cx="5390908" cy="11519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dern Love" panose="04090805081005020601" pitchFamily="82" charset="0"/>
              </a:rPr>
              <a:t>Upcoming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19768-AFBF-4D4D-BC26-DCF705AD1A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7345" y="2491659"/>
            <a:ext cx="10877309" cy="3311189"/>
          </a:xfrm>
        </p:spPr>
        <p:txBody>
          <a:bodyPr>
            <a:normAutofit/>
          </a:bodyPr>
          <a:lstStyle/>
          <a:p>
            <a:r>
              <a:rPr lang="en-US" sz="2400" dirty="0"/>
              <a:t>May 1 – Acorn Training </a:t>
            </a:r>
          </a:p>
          <a:p>
            <a:r>
              <a:rPr lang="en-US" sz="2400" dirty="0"/>
              <a:t>May 13 – May Roundtable Meeting – Getting your scouts ready for this summer </a:t>
            </a:r>
          </a:p>
          <a:p>
            <a:r>
              <a:rPr lang="en-US" sz="2400" dirty="0"/>
              <a:t>June 17 – Official “Unofficial” Welcome back Meet and Greet mixer </a:t>
            </a:r>
          </a:p>
          <a:p>
            <a:r>
              <a:rPr lang="en-US" sz="2400" dirty="0"/>
              <a:t>August 2-6 – Mission Peak Cub Scout Day Camp – Ardenwood Farms</a:t>
            </a:r>
            <a:endParaRPr lang="en-US" sz="2400" baseline="30000" dirty="0"/>
          </a:p>
          <a:p>
            <a:endParaRPr lang="en-US" sz="2400" dirty="0"/>
          </a:p>
        </p:txBody>
      </p:sp>
      <p:pic>
        <p:nvPicPr>
          <p:cNvPr id="2050" name="Picture 2" descr="Teamup">
            <a:extLst>
              <a:ext uri="{FF2B5EF4-FFF2-40B4-BE49-F238E27FC236}">
                <a16:creationId xmlns:a16="http://schemas.microsoft.com/office/drawing/2014/main" id="{37597E86-1F93-4545-866A-A33EC76E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26" y="334763"/>
            <a:ext cx="4029392" cy="17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909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F793411C-A1D8-450D-9561-24C75D6D7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CD4E68FE-D0E7-4AC4-9D37-BC9A10E71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5">
            <a:extLst>
              <a:ext uri="{FF2B5EF4-FFF2-40B4-BE49-F238E27FC236}">
                <a16:creationId xmlns:a16="http://schemas.microsoft.com/office/drawing/2014/main" id="{9F958711-6F0F-4DAF-B6D7-38676273C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61211-02B8-4B5C-A3FD-2E361742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761588" cy="29017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100" dirty="0">
                <a:latin typeface="Modern Love" panose="04090805081005020601" pitchFamily="82" charset="0"/>
              </a:rPr>
              <a:t>In-person events Recruiting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D43839F-D746-4BD2-AF83-A2D59C171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022DB94-BA9F-403F-85B2-FD0A22CAD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F0A5978-229F-41F1-B213-A2B43E442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42B82E8B-23AC-49AD-AC33-F0E6848E8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r="22578" b="1"/>
          <a:stretch/>
        </p:blipFill>
        <p:spPr bwMode="auto">
          <a:xfrm>
            <a:off x="5321367" y="684680"/>
            <a:ext cx="6174771" cy="54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345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FECC-FB05-49E9-9FC5-29E2B40E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8125"/>
            <a:ext cx="5637210" cy="1437593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latin typeface="Modern Love Grunge" panose="04070805081005020601" pitchFamily="82" charset="0"/>
              </a:rPr>
              <a:t>In-Person RECRUITING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F23B3-6ACB-476C-AD00-DBDC572895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7468" y="1941936"/>
            <a:ext cx="5958532" cy="388688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endParaRPr lang="en-US" sz="1600" dirty="0">
              <a:latin typeface="Century Schoolbook" panose="020406040505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600" dirty="0">
                <a:latin typeface="Century Schoolbook" panose="02040604050505020304" pitchFamily="18" charset="0"/>
              </a:rPr>
              <a:t>Host an event in a city park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Century Schoolbook" panose="02040604050505020304" pitchFamily="18" charset="0"/>
              </a:rPr>
              <a:t>booth during city/municipal events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Century Schoolbook" panose="02040604050505020304" pitchFamily="18" charset="0"/>
              </a:rPr>
              <a:t>booth at welcome back to school events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Century Schoolbook" panose="02040604050505020304" pitchFamily="18" charset="0"/>
              </a:rPr>
              <a:t>Invite Potentials to attend an event</a:t>
            </a:r>
          </a:p>
          <a:p>
            <a:pPr lvl="1">
              <a:lnSpc>
                <a:spcPct val="110000"/>
              </a:lnSpc>
            </a:pPr>
            <a:r>
              <a:rPr lang="en-US" sz="1400" dirty="0">
                <a:latin typeface="Century Schoolbook" panose="02040604050505020304" pitchFamily="18" charset="0"/>
              </a:rPr>
              <a:t>Blue &amp; Gold or Court of Honor or hike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Century Schoolbook" panose="02040604050505020304" pitchFamily="18" charset="0"/>
              </a:rPr>
              <a:t>Give out information During Popcorn Sales 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Century" panose="02040604050505020304" pitchFamily="18" charset="0"/>
              </a:rPr>
              <a:t>Sports and Scouting can co-Exist.  Don’t forget to promote scouts with your sports teammates</a:t>
            </a:r>
          </a:p>
          <a:p>
            <a:pPr>
              <a:lnSpc>
                <a:spcPct val="110000"/>
              </a:lnSpc>
            </a:pPr>
            <a:endParaRPr lang="en-US" sz="1600" dirty="0">
              <a:latin typeface="Century Schoolbook" panose="020406040505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Century Schoolbook" panose="020406040505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Century Schoolbook" panose="02040604050505020304" pitchFamily="18" charset="0"/>
            </a:endParaRP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7596B47B-501E-4A18-A919-1B1AE476F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25712"/>
          <a:stretch/>
        </p:blipFill>
        <p:spPr bwMode="auto">
          <a:xfrm>
            <a:off x="6096000" y="238125"/>
            <a:ext cx="5310189" cy="5301586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22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B6A5-0720-4F7B-98E0-3F218EBB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767080"/>
            <a:ext cx="11082683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Figure out your Marketing techniques:</a:t>
            </a:r>
            <a:br>
              <a:rPr lang="en-US" dirty="0"/>
            </a:br>
            <a:r>
              <a:rPr lang="en-US" sz="2200" dirty="0"/>
              <a:t>  </a:t>
            </a:r>
            <a:br>
              <a:rPr lang="en-US" dirty="0"/>
            </a:br>
            <a:r>
              <a:rPr lang="en-US" dirty="0">
                <a:latin typeface="Modern Love Grunge" panose="04070805081005020601" pitchFamily="82" charset="0"/>
              </a:rPr>
              <a:t>Keywords and phrases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6A26F-B0D6-4C88-A205-5F1DF51210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6560" y="2490116"/>
            <a:ext cx="10666123" cy="3311189"/>
          </a:xfrm>
        </p:spPr>
        <p:txBody>
          <a:bodyPr/>
          <a:lstStyle/>
          <a:p>
            <a:r>
              <a:rPr lang="en-US" b="1" dirty="0">
                <a:latin typeface="Century Schoolbook" panose="02040604050505020304" pitchFamily="18" charset="0"/>
              </a:rPr>
              <a:t>Avoid using the word “Recruit” and “Join” in the advertising, instead use “get to know, Find out, &amp; Explore”  </a:t>
            </a:r>
          </a:p>
          <a:p>
            <a:pPr marL="0" marR="0" fontAlgn="base"/>
            <a:r>
              <a:rPr lang="en-US" sz="1800" b="1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F</a:t>
            </a:r>
            <a:r>
              <a:rPr lang="en-US" sz="1800" b="1" dirty="0"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ind a good vision statement for </a:t>
            </a:r>
            <a:r>
              <a:rPr lang="en-US" sz="1800" b="1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our troop/pack</a:t>
            </a:r>
            <a:r>
              <a:rPr lang="en-US" sz="1800" b="1" dirty="0"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: </a:t>
            </a:r>
          </a:p>
          <a:p>
            <a:pPr marL="457200" lvl="1" fontAlgn="base"/>
            <a:r>
              <a:rPr lang="en-US" sz="1600" b="1" i="1" dirty="0"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“Young people, leading skillfully, making good choices, serving others!”</a:t>
            </a:r>
            <a:endParaRPr lang="en-US" sz="1600" b="1" i="1" dirty="0">
              <a:latin typeface="Century Schoolbook" panose="02040604050505020304" pitchFamily="18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457200" lvl="1" fontAlgn="base"/>
            <a:r>
              <a:rPr lang="en-US" sz="1600" b="1" i="1" dirty="0"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“Scouts having fun, enjoying adventures, making friends and achieving.”</a:t>
            </a:r>
            <a:endParaRPr lang="en-US" sz="1600" b="1" i="1" dirty="0"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endParaRPr lang="en-US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8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492A138-EC4F-4F03-B497-EBDF2443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33119-9720-4154-92FF-4E36BC32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7" y="247958"/>
            <a:ext cx="10792837" cy="1485900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Modern Love Grunge" panose="04070805081005020601" pitchFamily="82" charset="0"/>
              </a:rPr>
              <a:t>Biggest marketing </a:t>
            </a:r>
            <a:r>
              <a:rPr lang="en-US" sz="5000" dirty="0" err="1">
                <a:latin typeface="Modern Love Grunge" panose="04070805081005020601" pitchFamily="82" charset="0"/>
              </a:rPr>
              <a:t>SEcret</a:t>
            </a:r>
            <a:r>
              <a:rPr lang="en-US" sz="5000" dirty="0">
                <a:latin typeface="Modern Love Grunge" panose="04070805081005020601" pitchFamily="82" charset="0"/>
              </a:rPr>
              <a:t>:</a:t>
            </a:r>
            <a:br>
              <a:rPr lang="en-US" sz="5000" dirty="0">
                <a:latin typeface="Modern Love Grunge" panose="04070805081005020601" pitchFamily="82" charset="0"/>
              </a:rPr>
            </a:br>
            <a:r>
              <a:rPr lang="en-US" sz="5000" dirty="0">
                <a:latin typeface="Modern Love Grunge" panose="04070805081005020601" pitchFamily="82" charset="0"/>
              </a:rPr>
              <a:t>      Open-House Welcome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46B9-F1C6-45F8-93EC-B0145AD5A1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9105" y="1981816"/>
            <a:ext cx="7979678" cy="4998227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0" i="0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plan a </a:t>
            </a:r>
            <a:r>
              <a:rPr lang="en-US" sz="1800" b="1" i="0" u="sng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“fun and Open House” meeting </a:t>
            </a:r>
            <a:r>
              <a:rPr lang="en-US" sz="1800" b="0" i="0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to invite potential Scouts an “open house” outdoor type event </a:t>
            </a:r>
            <a:r>
              <a:rPr lang="en-US" sz="1800" dirty="0">
                <a:latin typeface="Century" panose="02040604050505020304" pitchFamily="18" charset="0"/>
                <a:cs typeface="MV Boli" panose="02000500030200090000" pitchFamily="2" charset="0"/>
              </a:rPr>
              <a:t>with games an</a:t>
            </a:r>
            <a:r>
              <a:rPr lang="en-US" sz="1800" b="0" i="0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d have posters of past events. </a:t>
            </a:r>
          </a:p>
          <a:p>
            <a:pPr>
              <a:lnSpc>
                <a:spcPct val="110000"/>
              </a:lnSpc>
            </a:pPr>
            <a:r>
              <a:rPr lang="en-US" sz="1800" b="1" i="0" u="sng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Have students invite classmates </a:t>
            </a:r>
            <a:r>
              <a:rPr lang="en-US" sz="1800" b="1" u="sng" dirty="0">
                <a:latin typeface="Century" panose="02040604050505020304" pitchFamily="18" charset="0"/>
                <a:cs typeface="MV Boli" panose="02000500030200090000" pitchFamily="2" charset="0"/>
              </a:rPr>
              <a:t>-</a:t>
            </a:r>
            <a:r>
              <a:rPr lang="en-US" sz="1800" b="1" i="0" u="sng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 </a:t>
            </a:r>
            <a:r>
              <a:rPr lang="en-US" sz="1800" i="0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Kids want to have fun with their friends!</a:t>
            </a:r>
            <a:endParaRPr lang="en-US" sz="1800" b="0" i="0" dirty="0">
              <a:effectLst/>
              <a:latin typeface="Century" panose="02040604050505020304" pitchFamily="18" charset="0"/>
              <a:cs typeface="MV Boli" panose="02000500030200090000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Guests who </a:t>
            </a:r>
            <a:r>
              <a:rPr lang="en-US" sz="1800" b="1" u="sng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attend 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are given pack/troop Memorabilia </a:t>
            </a:r>
            <a:r>
              <a:rPr lang="en-US" sz="18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after attending the event. That requires advance planning, but this instant gratification is worth. </a:t>
            </a:r>
          </a:p>
          <a:p>
            <a:pPr>
              <a:lnSpc>
                <a:spcPct val="110000"/>
              </a:lnSpc>
            </a:pPr>
            <a:r>
              <a:rPr lang="en-US" sz="1800" b="0" i="0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After the meeting, </a:t>
            </a:r>
            <a:r>
              <a:rPr lang="en-US" sz="1800" b="1" i="0" u="sng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the Scoutmaster or specific leader follows up with a call to the parents to explain the program</a:t>
            </a:r>
            <a:r>
              <a:rPr lang="en-US" sz="1800" b="0" i="0" dirty="0">
                <a:effectLst/>
                <a:latin typeface="Century" panose="02040604050505020304" pitchFamily="18" charset="0"/>
                <a:cs typeface="MV Boli" panose="02000500030200090000" pitchFamily="2" charset="0"/>
              </a:rPr>
              <a:t>. This is important, because sometimes there is more resistance from the parents than from the middle schoolers.</a:t>
            </a:r>
            <a:endParaRPr lang="en-US" sz="1800" dirty="0">
              <a:latin typeface="Century" panose="02040604050505020304" pitchFamily="18" charset="0"/>
              <a:cs typeface="MV Boli" panose="02000500030200090000" pitchFamily="2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E0E7D76-8AD8-4930-946D-876E31BBE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t="1760" r="30704"/>
          <a:stretch/>
        </p:blipFill>
        <p:spPr bwMode="auto">
          <a:xfrm>
            <a:off x="218612" y="3275517"/>
            <a:ext cx="3807277" cy="34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71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97B9-F34E-4099-9268-13F1CF562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685800"/>
            <a:ext cx="10396882" cy="1151965"/>
          </a:xfrm>
        </p:spPr>
        <p:txBody>
          <a:bodyPr/>
          <a:lstStyle/>
          <a:p>
            <a:r>
              <a:rPr lang="en-US" dirty="0">
                <a:latin typeface="Modern Love" panose="04090805081005020601" pitchFamily="82" charset="0"/>
              </a:rPr>
              <a:t>CASE STUDIES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2BD2D-FEBE-4F9F-95A9-F44F074AB5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marR="0" indent="0"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Case Study from the North Florida Council</a:t>
            </a:r>
            <a:endParaRPr lang="en-US" sz="2100" b="1" dirty="0">
              <a:solidFill>
                <a:srgbClr val="1F3763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l" fontAlgn="base"/>
            <a:r>
              <a:rPr lang="en-US" sz="1800" dirty="0"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The North Florida Council did Join Scouting nights a little differently, and it worked. They used a station-to-station format instead of the more-sedentary presentation style. They gave every family a great first Scouting experience.</a:t>
            </a:r>
            <a:endParaRPr lang="en-US" sz="1800" dirty="0"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marL="0" marR="0" algn="l" fontAlgn="base"/>
            <a:r>
              <a:rPr lang="en-US" sz="1800" dirty="0">
                <a:solidFill>
                  <a:srgbClr val="000000"/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The result: An 18 percent increase in fall Cub Scout recruiting over the previous year.</a:t>
            </a:r>
            <a:endParaRPr lang="en-US" sz="1800" dirty="0"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Century Schoolbook" panose="02040604050505020304" pitchFamily="18" charset="0"/>
              </a:rPr>
              <a:t>More info about this case study at </a:t>
            </a:r>
            <a:r>
              <a:rPr lang="en-US" dirty="0">
                <a:latin typeface="Century Schoolbook" panose="02040604050505020304" pitchFamily="18" charset="0"/>
                <a:hlinkClick r:id="rId2"/>
              </a:rPr>
              <a:t>Best Practices Success Story - Scouting Wire : Scouting Wire</a:t>
            </a:r>
            <a:endParaRPr lang="en-US" dirty="0">
              <a:latin typeface="Century Schoolbook" panose="02040604050505020304" pitchFamily="18" charset="0"/>
            </a:endParaRP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EE0FA7D3-8E0F-4F73-BFA2-EBC35DCC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42" y="346718"/>
            <a:ext cx="6239357" cy="149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782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9F5E1885-4B77-4930-AF94-83DC34F5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2CED8F1-A066-4193-A0C6-FA32AABA2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FC2AD83-6F23-413C-AD90-9F32AF82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8" y="6581"/>
            <a:ext cx="11741281" cy="5600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B826B759-38EB-40AD-845C-606A8F9D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1410" y="321733"/>
            <a:ext cx="4963329" cy="49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367BE40-CEB0-42C0-A019-83612A9D1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527" y="6581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3A1CF79-E584-4525-AB80-C5E826445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499" y="0"/>
            <a:ext cx="5051254" cy="560021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4900">
                <a:srgbClr val="000000">
                  <a:alpha val="10000"/>
                </a:srgbClr>
              </a:gs>
              <a:gs pos="10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DFF68DC-7619-4C0C-B291-0018372D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Freeform 9">
            <a:extLst>
              <a:ext uri="{FF2B5EF4-FFF2-40B4-BE49-F238E27FC236}">
                <a16:creationId xmlns:a16="http://schemas.microsoft.com/office/drawing/2014/main" id="{5003435F-4995-49A0-9B3D-4955D282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2925041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64B72A8-2B6E-453D-9D10-0160BE57C9B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2" y="520214"/>
            <a:ext cx="4344692" cy="562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4105F01A-ABC4-46BC-8646-2272EAA1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493" y="185056"/>
            <a:ext cx="6370985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826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1D7BE49D-A34B-4F25-BC8C-CE9E2B37F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6DFDEE3-F2F4-48C9-8222-CA273412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53011CA-4096-407D-BEE7-1941904D5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r="2" b="2"/>
          <a:stretch/>
        </p:blipFill>
        <p:spPr bwMode="auto">
          <a:xfrm>
            <a:off x="6327849" y="234347"/>
            <a:ext cx="5146360" cy="590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B5FB9F9-CCF5-4072-83C3-3B45E1409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32333-09EA-4F62-91D5-5F96A7424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Modern Love" panose="020B0604020202020204" pitchFamily="82" charset="0"/>
              </a:rPr>
              <a:t>Facebook should be your #1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F6545-78CE-4419-AB9A-2B5A4B083E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2047" y="2527783"/>
            <a:ext cx="5601528" cy="34461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Create a public Unit Facebook page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Post at least weekly, but aim for daily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Post a combination of content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Original content you create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Re-post from national, </a:t>
            </a:r>
            <a:r>
              <a:rPr lang="en-US" sz="2000" dirty="0" err="1">
                <a:solidFill>
                  <a:schemeClr val="bg1"/>
                </a:solidFill>
              </a:rPr>
              <a:t>GGAc</a:t>
            </a:r>
            <a:r>
              <a:rPr lang="en-US" sz="2000" dirty="0">
                <a:solidFill>
                  <a:schemeClr val="bg1"/>
                </a:solidFill>
              </a:rPr>
              <a:t>, &amp; Mission peak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Include Promotion of your upcoming events</a:t>
            </a:r>
          </a:p>
          <a:p>
            <a:r>
              <a:rPr lang="en-US" dirty="0">
                <a:solidFill>
                  <a:schemeClr val="bg1"/>
                </a:solidFill>
              </a:rPr>
              <a:t>Cross promote on your personal Facebook feed</a:t>
            </a:r>
          </a:p>
        </p:txBody>
      </p:sp>
    </p:spTree>
    <p:extLst>
      <p:ext uri="{BB962C8B-B14F-4D97-AF65-F5344CB8AC3E}">
        <p14:creationId xmlns:p14="http://schemas.microsoft.com/office/powerpoint/2010/main" val="188145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27B9-D50A-4BF4-AFC4-0B167836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53" y="687580"/>
            <a:ext cx="5488768" cy="1151965"/>
          </a:xfrm>
        </p:spPr>
        <p:txBody>
          <a:bodyPr>
            <a:noAutofit/>
          </a:bodyPr>
          <a:lstStyle/>
          <a:p>
            <a:r>
              <a:rPr lang="en-US" sz="4200" dirty="0">
                <a:latin typeface="Modern Love Grunge" panose="04070805081005020601" pitchFamily="82" charset="0"/>
              </a:rPr>
              <a:t>Get to know other</a:t>
            </a:r>
            <a:br>
              <a:rPr lang="en-US" sz="4200" dirty="0">
                <a:latin typeface="Modern Love Grunge" panose="04070805081005020601" pitchFamily="82" charset="0"/>
              </a:rPr>
            </a:br>
            <a:r>
              <a:rPr lang="en-US" sz="2000" dirty="0">
                <a:latin typeface="Modern Love Grunge" panose="04070805081005020601" pitchFamily="82" charset="0"/>
              </a:rPr>
              <a:t> </a:t>
            </a:r>
            <a:br>
              <a:rPr lang="en-US" sz="4200" dirty="0">
                <a:latin typeface="Modern Love Grunge" panose="04070805081005020601" pitchFamily="82" charset="0"/>
              </a:rPr>
            </a:br>
            <a:r>
              <a:rPr lang="en-US" sz="4200" u="sng" dirty="0">
                <a:latin typeface="Modern Love Grunge" panose="04070805081005020601" pitchFamily="82" charset="0"/>
              </a:rPr>
              <a:t>Marketing Allies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AFC9E-F9D3-4621-B620-647AC25D49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662" y="2475721"/>
            <a:ext cx="5451494" cy="368225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latin typeface="Century" panose="02040604050505020304" pitchFamily="18" charset="0"/>
              </a:rPr>
              <a:t>Other online Venues are great too – NextDoor App, Craigslist, </a:t>
            </a:r>
            <a:r>
              <a:rPr lang="en-US" sz="1400" dirty="0" err="1">
                <a:latin typeface="Century" panose="02040604050505020304" pitchFamily="18" charset="0"/>
              </a:rPr>
              <a:t>etc</a:t>
            </a:r>
            <a:endParaRPr lang="en-US" sz="1400" dirty="0">
              <a:latin typeface="Century" panose="020406040505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dirty="0">
                <a:latin typeface="Century" panose="02040604050505020304" pitchFamily="18" charset="0"/>
              </a:rPr>
              <a:t>SCHOOL RECRUITING – Peach Jar, in-person, or classroom flyers, </a:t>
            </a:r>
            <a:r>
              <a:rPr lang="en-US" sz="1400" dirty="0" err="1">
                <a:latin typeface="Century" panose="02040604050505020304" pitchFamily="18" charset="0"/>
              </a:rPr>
              <a:t>etc</a:t>
            </a:r>
            <a:endParaRPr lang="en-US" sz="1400" dirty="0">
              <a:latin typeface="Century" panose="020406040505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400" dirty="0">
                <a:latin typeface="Century" panose="02040604050505020304" pitchFamily="18" charset="0"/>
              </a:rPr>
              <a:t>Place ads in Local Newspapers – Tri-City Voice and East Bay times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Century" panose="02040604050505020304" pitchFamily="18" charset="0"/>
              </a:rPr>
              <a:t>Reach out to the City’s Municipal Department such as Fremont Parks and Recreation and </a:t>
            </a:r>
            <a:r>
              <a:rPr lang="en-US" sz="1400" dirty="0" err="1">
                <a:latin typeface="Century" panose="02040604050505020304" pitchFamily="18" charset="0"/>
              </a:rPr>
              <a:t>Sillman</a:t>
            </a:r>
            <a:r>
              <a:rPr lang="en-US" sz="1400" dirty="0">
                <a:latin typeface="Century" panose="02040604050505020304" pitchFamily="18" charset="0"/>
              </a:rPr>
              <a:t> Center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>
              <a:latin typeface="Century" panose="02040604050505020304" pitchFamily="18" charset="0"/>
            </a:endParaRPr>
          </a:p>
          <a:p>
            <a:pPr>
              <a:lnSpc>
                <a:spcPct val="110000"/>
              </a:lnSpc>
            </a:pPr>
            <a:endParaRPr lang="en-US" sz="1400" dirty="0">
              <a:latin typeface="Century" panose="02040604050505020304" pitchFamily="18" charset="0"/>
            </a:endParaRPr>
          </a:p>
        </p:txBody>
      </p:sp>
      <p:pic>
        <p:nvPicPr>
          <p:cNvPr id="5124" name="Picture 4" descr="Peachjar">
            <a:hlinkClick r:id="rId3" tooltip="Peachjar"/>
            <a:extLst>
              <a:ext uri="{FF2B5EF4-FFF2-40B4-BE49-F238E27FC236}">
                <a16:creationId xmlns:a16="http://schemas.microsoft.com/office/drawing/2014/main" id="{9D9055A5-C081-4DEF-ACB5-4F7ED097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4696" y="479236"/>
            <a:ext cx="2373781" cy="2373781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F6F74F20-D56C-4BA8-B25C-52FFEF41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8702" y="565473"/>
            <a:ext cx="2534026" cy="1667574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0EDCA8A1-8F0D-4895-8219-6E8C9F1A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2166" y="2746739"/>
            <a:ext cx="2538377" cy="926507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ee the source image">
            <a:extLst>
              <a:ext uri="{FF2B5EF4-FFF2-40B4-BE49-F238E27FC236}">
                <a16:creationId xmlns:a16="http://schemas.microsoft.com/office/drawing/2014/main" id="{5DC0708F-8F71-42C9-9B76-201CE6DC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3451138"/>
            <a:ext cx="2538377" cy="444215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72B0908-D94F-4C79-8D51-4863D4504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0" t="50000" r="24028" b="13533"/>
          <a:stretch/>
        </p:blipFill>
        <p:spPr bwMode="auto">
          <a:xfrm>
            <a:off x="7212611" y="4323680"/>
            <a:ext cx="3761773" cy="10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66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B9424-ACFB-41B0-A166-1F009A1F9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12" y="685800"/>
            <a:ext cx="3433112" cy="115196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Modern Love Grunge" panose="04070805081005020601" pitchFamily="82" charset="0"/>
              </a:rPr>
              <a:t>Marketing Hub of Information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EBDF3C-61A6-450C-8532-9276D9A1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417D4-8E45-4187-B204-1C9E844E8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0" t="21732" r="8504" b="14790"/>
          <a:stretch/>
        </p:blipFill>
        <p:spPr>
          <a:xfrm>
            <a:off x="288656" y="0"/>
            <a:ext cx="7469100" cy="32246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A6209-1100-413D-ADA3-FE65F47D04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57756" y="2097234"/>
            <a:ext cx="3685168" cy="3072290"/>
          </a:xfrm>
        </p:spPr>
        <p:txBody>
          <a:bodyPr anchor="t">
            <a:normAutofit fontScale="92500" lnSpcReduction="10000"/>
          </a:bodyPr>
          <a:lstStyle/>
          <a:p>
            <a:pPr algn="ctr"/>
            <a:r>
              <a:rPr lang="en-US" sz="2400" dirty="0">
                <a:latin typeface="Century Schoolbook" panose="02040604050505020304" pitchFamily="18" charset="0"/>
                <a:hlinkClick r:id="rId4"/>
              </a:rPr>
              <a:t>BSA</a:t>
            </a:r>
            <a:r>
              <a:rPr lang="en-US" sz="2400" dirty="0">
                <a:latin typeface="Century Schoolbook" panose="02040604050505020304" pitchFamily="18" charset="0"/>
                <a:hlinkClick r:id="rId5"/>
              </a:rPr>
              <a:t>BSA Brand Center (webdamdb.com)</a:t>
            </a:r>
            <a:endParaRPr lang="en-US" sz="2400" dirty="0"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pPr algn="ctr"/>
            <a:r>
              <a:rPr lang="en-US" sz="2400" dirty="0">
                <a:latin typeface="Century Schoolbook" panose="02040604050505020304" pitchFamily="18" charset="0"/>
                <a:hlinkClick r:id="rId4"/>
              </a:rPr>
              <a:t> Marketing and Membership : Scouting Wire</a:t>
            </a:r>
            <a:endParaRPr lang="en-US" sz="2400" dirty="0"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endParaRPr lang="en-US" sz="2400" dirty="0">
              <a:latin typeface="Century Schoolbook" panose="02040604050505020304" pitchFamily="18" charset="0"/>
            </a:endParaRPr>
          </a:p>
          <a:p>
            <a:pPr algn="ctr"/>
            <a:endParaRPr lang="en-US" sz="2400" dirty="0">
              <a:latin typeface="Century Schoolbook" panose="02040604050505020304" pitchFamily="18" charset="0"/>
            </a:endParaRPr>
          </a:p>
          <a:p>
            <a:pPr algn="ctr"/>
            <a:endParaRPr lang="en-US" sz="2400" dirty="0">
              <a:latin typeface="Century Schoolbook" panose="02040604050505020304" pitchFamily="18" charset="0"/>
            </a:endParaRPr>
          </a:p>
          <a:p>
            <a:pPr algn="ctr"/>
            <a:endParaRPr lang="en-US" sz="2400" dirty="0">
              <a:latin typeface="Century Schoolbook" panose="02040604050505020304" pitchFamily="18" charset="0"/>
            </a:endParaRPr>
          </a:p>
          <a:p>
            <a:pPr algn="ctr"/>
            <a:endParaRPr lang="en-US" sz="2400" dirty="0">
              <a:latin typeface="Century Schoolbook" panose="020406040505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8A283-9A72-4EC6-9009-511C1D3711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00" t="30199" r="9810" b="10000"/>
          <a:stretch/>
        </p:blipFill>
        <p:spPr>
          <a:xfrm>
            <a:off x="288656" y="3224622"/>
            <a:ext cx="7406357" cy="30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2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5131-6C0F-4408-ACD8-2B8FDEF55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58" y="465881"/>
            <a:ext cx="11082683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Modern Love" panose="04090805081005020601" pitchFamily="82" charset="0"/>
              </a:rPr>
              <a:t>Ardenwood Cub Scout Day Camp </a:t>
            </a:r>
            <a:br>
              <a:rPr lang="en-US" dirty="0">
                <a:latin typeface="Modern Love" panose="04090805081005020601" pitchFamily="82" charset="0"/>
              </a:rPr>
            </a:br>
            <a:r>
              <a:rPr lang="en-US" dirty="0">
                <a:latin typeface="Goudy Old Style" panose="02020502050305020303" pitchFamily="18" charset="0"/>
              </a:rPr>
              <a:t>Registration is open!</a:t>
            </a:r>
          </a:p>
        </p:txBody>
      </p:sp>
      <p:pic>
        <p:nvPicPr>
          <p:cNvPr id="5" name="Picture 4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773C5774-9CBB-4B81-81C7-A719656F1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" b="4813"/>
          <a:stretch/>
        </p:blipFill>
        <p:spPr>
          <a:xfrm>
            <a:off x="959771" y="1967696"/>
            <a:ext cx="5006224" cy="3333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273FD-6977-4410-AEF3-965E577BC686}"/>
              </a:ext>
            </a:extLst>
          </p:cNvPr>
          <p:cNvSpPr txBox="1"/>
          <p:nvPr/>
        </p:nvSpPr>
        <p:spPr>
          <a:xfrm>
            <a:off x="7072131" y="2387112"/>
            <a:ext cx="321689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August 2-6, 2021</a:t>
            </a:r>
          </a:p>
          <a:p>
            <a:pPr algn="ctr"/>
            <a:r>
              <a:rPr lang="en-US" sz="3000" dirty="0"/>
              <a:t>9am-3:30pm</a:t>
            </a:r>
          </a:p>
          <a:p>
            <a:pPr algn="ctr"/>
            <a:r>
              <a:rPr lang="en-US" sz="3000" dirty="0"/>
              <a:t>Ardenwood Farms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/>
              <a:t>Register at:</a:t>
            </a:r>
          </a:p>
          <a:p>
            <a:pPr algn="ctr"/>
            <a:r>
              <a:rPr lang="en-US" sz="1500" dirty="0">
                <a:hlinkClick r:id="rId3"/>
              </a:rPr>
              <a:t>Golden Gate Area Council - Mission Peak Day Camp 2021 (scoutingevent.com)</a:t>
            </a:r>
            <a:endParaRPr lang="en-US" sz="1500" dirty="0"/>
          </a:p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4112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538D-412B-4782-80E4-F93E1838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84" y="1137213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Modern Love" panose="04090805081005020601" pitchFamily="82" charset="0"/>
              </a:rPr>
              <a:t>Be Found on the Internet!</a:t>
            </a:r>
            <a:br>
              <a:rPr lang="en-US">
                <a:latin typeface="Modern Love" panose="04090805081005020601" pitchFamily="82" charset="0"/>
              </a:rPr>
            </a:br>
            <a:br>
              <a:rPr lang="en-US">
                <a:latin typeface="Modern Love" panose="04090805081005020601" pitchFamily="82" charset="0"/>
              </a:rPr>
            </a:br>
            <a:endParaRPr lang="en-US" dirty="0">
              <a:latin typeface="Modern Love" panose="04090805081005020601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01867-4C21-44CF-8B50-2B4C250667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8344" y="1773405"/>
            <a:ext cx="6701741" cy="33111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National website - </a:t>
            </a:r>
            <a:r>
              <a:rPr lang="en-US" sz="2400" dirty="0">
                <a:highlight>
                  <a:srgbClr val="FFFF00"/>
                </a:highlight>
              </a:rPr>
              <a:t>https://beascout.scouting.org/ </a:t>
            </a:r>
            <a:r>
              <a:rPr lang="en-US" sz="2400" dirty="0"/>
              <a:t>paid advertising by National &amp; council drives traffic to this URL</a:t>
            </a:r>
          </a:p>
          <a:p>
            <a:r>
              <a:rPr lang="en-US" sz="2400" dirty="0"/>
              <a:t>A “google” search drives traffic to this </a:t>
            </a:r>
            <a:r>
              <a:rPr lang="en-US" sz="2400" dirty="0" err="1"/>
              <a:t>url</a:t>
            </a:r>
            <a:endParaRPr lang="en-US" sz="2400" dirty="0"/>
          </a:p>
          <a:p>
            <a:r>
              <a:rPr lang="en-US" sz="2400" i="1" dirty="0">
                <a:solidFill>
                  <a:srgbClr val="00B050"/>
                </a:solidFill>
              </a:rPr>
              <a:t>You need to capture and win those that come!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938AB570-E3E4-4DB0-97DB-F2E70FF29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85" y="1898247"/>
            <a:ext cx="4422997" cy="288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09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6EC82F-BC21-4790-A6C7-DF14D9B5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73" y="108467"/>
            <a:ext cx="8113853" cy="577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33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F204-6B81-4F5B-873F-C302C35C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328613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Modern Love" panose="04090805081005020601" pitchFamily="82" charset="0"/>
              </a:rPr>
              <a:t>Unit Key3 can edit this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C863E-3E09-4DAF-B21A-02610FC2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6" y="1480578"/>
            <a:ext cx="8475041" cy="46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3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36EA-E0BE-4977-8878-B3409965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13" y="960306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dern Love" panose="04090805081005020601" pitchFamily="82" charset="0"/>
              </a:rPr>
              <a:t>How to update </a:t>
            </a:r>
            <a:br>
              <a:rPr lang="en-US" dirty="0">
                <a:latin typeface="Modern Love" panose="04090805081005020601" pitchFamily="82" charset="0"/>
              </a:rPr>
            </a:br>
            <a:r>
              <a:rPr lang="en-US" dirty="0">
                <a:latin typeface="Modern Love" panose="04090805081005020601" pitchFamily="82" charset="0"/>
              </a:rPr>
              <a:t>your pin data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25E35-E02D-431F-B340-E1E3F65DFC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7971" y="-119305"/>
            <a:ext cx="6956385" cy="3311189"/>
          </a:xfrm>
        </p:spPr>
        <p:txBody>
          <a:bodyPr/>
          <a:lstStyle/>
          <a:p>
            <a:r>
              <a:rPr lang="en-US" dirty="0"/>
              <a:t>Login to my.scouting.org</a:t>
            </a:r>
          </a:p>
          <a:p>
            <a:pPr lvl="3"/>
            <a:r>
              <a:rPr lang="en-US" dirty="0"/>
              <a:t>Choose Roster</a:t>
            </a:r>
          </a:p>
          <a:p>
            <a:r>
              <a:rPr lang="en-US" dirty="0"/>
              <a:t>Select Unit Pin</a:t>
            </a:r>
          </a:p>
          <a:p>
            <a:r>
              <a:rPr lang="en-US" dirty="0"/>
              <a:t>Update information &amp; scroll down to Save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9D9B7-57E2-4686-B319-077A8DF5C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78" y="2780946"/>
            <a:ext cx="4693358" cy="3628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E567D-AF32-4356-8FE0-0C79DB19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030" y="2802025"/>
            <a:ext cx="4452969" cy="352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40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0923D-6697-4C0D-A76F-AA532B82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0CD43-EF96-401D-88B1-01D7A66BA7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D2B9F-C568-44E0-B09F-8586EDED2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1" b="5396"/>
          <a:stretch/>
        </p:blipFill>
        <p:spPr>
          <a:xfrm>
            <a:off x="121259" y="81023"/>
            <a:ext cx="11745686" cy="55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81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D8A5-57D2-4714-83DD-3506FCA7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59" y="199664"/>
            <a:ext cx="10396882" cy="1151965"/>
          </a:xfrm>
        </p:spPr>
        <p:txBody>
          <a:bodyPr>
            <a:normAutofit/>
          </a:bodyPr>
          <a:lstStyle/>
          <a:p>
            <a:r>
              <a:rPr lang="en-US" sz="4300" dirty="0">
                <a:latin typeface="Modern Love" panose="04090805081005020601" pitchFamily="82" charset="0"/>
              </a:rPr>
              <a:t>Creating an information 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DFDB4-68A7-41B3-871C-04B0A935211A}"/>
              </a:ext>
            </a:extLst>
          </p:cNvPr>
          <p:cNvSpPr txBox="1"/>
          <p:nvPr/>
        </p:nvSpPr>
        <p:spPr>
          <a:xfrm>
            <a:off x="2801074" y="1166963"/>
            <a:ext cx="7234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BOY SCOUTS OF AMERICA ~ ROSEVILLE CALIFORNIA - Home (weebly.com)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E63F6-1EFA-4D30-9259-00884A7DD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7"/>
          <a:stretch/>
        </p:blipFill>
        <p:spPr>
          <a:xfrm>
            <a:off x="1811438" y="1886673"/>
            <a:ext cx="8569124" cy="46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80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78BA3-FC7D-4AED-A646-57231364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 of Application &amp; invitation Manager by Skip Phair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97CF6-1B99-4A57-9D6E-11D5B915E9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Skip walked through how to manage incoming inquiries &amp; applications as well as how to send invitations.  Both tools are found on my.scouting.</a:t>
            </a:r>
          </a:p>
          <a:p>
            <a:r>
              <a:rPr lang="en-US" dirty="0"/>
              <a:t>This website has several short videos that show similar information</a:t>
            </a:r>
          </a:p>
          <a:p>
            <a:pPr lvl="1"/>
            <a:r>
              <a:rPr lang="en-US" dirty="0">
                <a:hlinkClick r:id="rId2"/>
              </a:rPr>
              <a:t>https://www.scouting.org/resources/online-registration/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9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EE05-531B-4C2F-98C0-B9C31E9C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01" y="685800"/>
            <a:ext cx="4097438" cy="4094544"/>
          </a:xfrm>
        </p:spPr>
        <p:txBody>
          <a:bodyPr/>
          <a:lstStyle/>
          <a:p>
            <a:pPr algn="ctr"/>
            <a:r>
              <a:rPr lang="en-US" dirty="0">
                <a:latin typeface="Modern Love" panose="04090805081005020601" pitchFamily="82" charset="0"/>
              </a:rPr>
              <a:t>Summary for Recruiting 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ADA47-C51D-49C6-AC87-5458D2219202}"/>
              </a:ext>
            </a:extLst>
          </p:cNvPr>
          <p:cNvSpPr txBox="1"/>
          <p:nvPr/>
        </p:nvSpPr>
        <p:spPr>
          <a:xfrm>
            <a:off x="4488383" y="466786"/>
            <a:ext cx="70863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Appoint someone to be the Recruiting Committee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Have a booth/tent at community/school events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Organize an Open House Scout event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Have fun events and activities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Troop/Pack Memorabilia for the guests</a:t>
            </a:r>
          </a:p>
          <a:p>
            <a:pPr marL="742950" lvl="1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Follow up with Guests/Parents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Cross market information with sports/other activities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Establish a Facebook presence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Join us with marketing allies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Update your Be a Scout page online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Goudy Old Style" panose="02020502050305020303" pitchFamily="18" charset="0"/>
              </a:rPr>
              <a:t>Establish an Information website</a:t>
            </a:r>
          </a:p>
          <a:p>
            <a:pPr marL="285750" indent="-285750">
              <a:buFontTx/>
              <a:buChar char="-"/>
            </a:pPr>
            <a:endParaRPr lang="en-US" sz="2600" dirty="0">
              <a:latin typeface="Goudy Old Style" panose="02020502050305020303" pitchFamily="18" charset="0"/>
            </a:endParaRPr>
          </a:p>
          <a:p>
            <a:pPr marL="285750" indent="-285750">
              <a:buFontTx/>
              <a:buChar char="-"/>
            </a:pPr>
            <a:endParaRPr lang="en-US" sz="2600" dirty="0">
              <a:latin typeface="Goudy Old Style" panose="02020502050305020303" pitchFamily="18" charset="0"/>
            </a:endParaRPr>
          </a:p>
          <a:p>
            <a:pPr marL="285750" indent="-285750">
              <a:buFontTx/>
              <a:buChar char="-"/>
            </a:pPr>
            <a:endParaRPr lang="en-US" sz="2600" dirty="0">
              <a:latin typeface="Goudy Old Style" panose="02020502050305020303" pitchFamily="18" charset="0"/>
            </a:endParaRPr>
          </a:p>
          <a:p>
            <a:pPr marL="742950" lvl="1" indent="-285750">
              <a:buFontTx/>
              <a:buChar char="-"/>
            </a:pPr>
            <a:endParaRPr lang="en-US" sz="2600" dirty="0">
              <a:latin typeface="Goudy Old Style" panose="02020502050305020303" pitchFamily="18" charset="0"/>
            </a:endParaRPr>
          </a:p>
          <a:p>
            <a:pPr marL="742950" lvl="1" indent="-285750">
              <a:buFontTx/>
              <a:buChar char="-"/>
            </a:pPr>
            <a:endParaRPr lang="en-US" sz="2600" dirty="0">
              <a:latin typeface="Goudy Old Style" panose="02020502050305020303" pitchFamily="18" charset="0"/>
            </a:endParaRPr>
          </a:p>
          <a:p>
            <a:pPr marL="285750" indent="-285750">
              <a:buFontTx/>
              <a:buChar char="-"/>
            </a:pPr>
            <a:endParaRPr lang="en-US" sz="2600" dirty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6F3CE-828C-442B-B35A-3B0F477E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1" y="439789"/>
            <a:ext cx="11753243" cy="1151965"/>
          </a:xfrm>
        </p:spPr>
        <p:txBody>
          <a:bodyPr>
            <a:noAutofit/>
          </a:bodyPr>
          <a:lstStyle/>
          <a:p>
            <a:r>
              <a:rPr lang="en-US" sz="4200" dirty="0">
                <a:latin typeface="Modern Love Grunge" panose="04070805081005020601" pitchFamily="82" charset="0"/>
              </a:rPr>
              <a:t>Time to have More FUN and More Scouts! 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49CDF10D-7536-4DFA-A7DB-F10EE3E1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35" y="1175980"/>
            <a:ext cx="7107929" cy="543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03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DC33-BA14-421B-8E7B-947B54CED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3821" y="168061"/>
            <a:ext cx="4744018" cy="356065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000" b="1" dirty="0">
                <a:solidFill>
                  <a:schemeClr val="tx1"/>
                </a:solidFill>
                <a:latin typeface="Ink Free" panose="03080402000500000000" pitchFamily="66" charset="0"/>
              </a:rPr>
              <a:t>Recruiting New Scouts After the Pandemic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95000-691B-4627-8A0C-51E26257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11932">
            <a:off x="3367530" y="4535985"/>
            <a:ext cx="7979813" cy="1393034"/>
          </a:xfrm>
        </p:spPr>
        <p:txBody>
          <a:bodyPr>
            <a:norm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Schoolbook" panose="02040604050505020304" pitchFamily="18" charset="0"/>
              </a:rPr>
              <a:t>Eve Marie Ruhlman &amp; Steve Conn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Century Schoolbook" panose="02040604050505020304" pitchFamily="18" charset="0"/>
              </a:rPr>
              <a:t>April 15, 2021   </a:t>
            </a:r>
          </a:p>
        </p:txBody>
      </p:sp>
      <p:pic>
        <p:nvPicPr>
          <p:cNvPr id="1026" name="Picture 2" descr="Sign-Up Night Playbook">
            <a:extLst>
              <a:ext uri="{FF2B5EF4-FFF2-40B4-BE49-F238E27FC236}">
                <a16:creationId xmlns:a16="http://schemas.microsoft.com/office/drawing/2014/main" id="{A38719BF-A377-4FAD-AD0D-4F56C2989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" r="-1" b="-1"/>
          <a:stretch/>
        </p:blipFill>
        <p:spPr bwMode="auto">
          <a:xfrm rot="21411778">
            <a:off x="607872" y="595532"/>
            <a:ext cx="5205395" cy="38174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17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1D7BE49D-A34B-4F25-BC8C-CE9E2B37F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6DFDEE3-F2F4-48C9-8222-CA273412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F0ABFF8-2F9D-4EF6-833D-2BDF93A4B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r="31513" b="-1"/>
          <a:stretch/>
        </p:blipFill>
        <p:spPr bwMode="auto">
          <a:xfrm>
            <a:off x="6327849" y="234347"/>
            <a:ext cx="5146360" cy="590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B5FB9F9-CCF5-4072-83C3-3B45E1409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9FB67-3FC5-4861-B96C-142B02C2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" panose="04090805081005020601" pitchFamily="82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96BCE-CE06-41F1-9AE1-069CE2675C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5"/>
            <a:ext cx="4957273" cy="344610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Introduction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Recruiting/Membership Team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In-Person Events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Social Media</a:t>
            </a:r>
          </a:p>
          <a:p>
            <a:r>
              <a:rPr lang="en-US" sz="2400" dirty="0">
                <a:solidFill>
                  <a:schemeClr val="bg1"/>
                </a:solidFill>
              </a:rPr>
              <a:t>Be Found on the Internet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0068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DB66-64AB-463D-B1F2-70312FF6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05" y="729219"/>
            <a:ext cx="9435769" cy="68835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Modern Love" panose="04090805081005020601" pitchFamily="82" charset="0"/>
              </a:rPr>
              <a:t>COVID has…. Well, sucked.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8BD7A-08CE-4EC0-9764-08B37A7B3E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861" y="1715885"/>
            <a:ext cx="8433827" cy="3770515"/>
          </a:xfrm>
        </p:spPr>
        <p:txBody>
          <a:bodyPr/>
          <a:lstStyle/>
          <a:p>
            <a:r>
              <a:rPr lang="en-US" dirty="0">
                <a:latin typeface="Century Schoolbook" panose="02040604050505020304" pitchFamily="18" charset="0"/>
              </a:rPr>
              <a:t>Difficult to keep everyone engaged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Scouts (everyone) is zoomed out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Scouts &amp; families don’t want/afraid to attend activities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Activities are being canceled left &amp; right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Units are losing scouts, some are even closing down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B15189F-82F7-45F2-8952-315AC607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96" y="0"/>
            <a:ext cx="2937099" cy="243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E91ED3F3-62B7-4A7C-BCD6-4D48ED70E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76" y="2053518"/>
            <a:ext cx="2065093" cy="34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746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8392B-38EA-40FC-A0EE-B50A67E2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6" y="199472"/>
            <a:ext cx="11496674" cy="1151965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odern Love" panose="04090805081005020601" pitchFamily="82" charset="0"/>
              </a:rPr>
              <a:t>But, Things are beginning to Look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B6F11-8EA1-41F6-859B-B8961383C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0" t="21149" r="41552" b="50000"/>
          <a:stretch/>
        </p:blipFill>
        <p:spPr>
          <a:xfrm>
            <a:off x="544015" y="3066040"/>
            <a:ext cx="5097517" cy="1515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70FAA-CE88-4B4B-AAD7-F1896F46E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37" t="26798" r="37932" b="28582"/>
          <a:stretch/>
        </p:blipFill>
        <p:spPr>
          <a:xfrm>
            <a:off x="6096000" y="2795655"/>
            <a:ext cx="3757447" cy="1967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E636F-1EE7-4373-B792-5145AD34F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6" t="45057" r="38190" b="32838"/>
          <a:stretch/>
        </p:blipFill>
        <p:spPr>
          <a:xfrm>
            <a:off x="80891" y="1351437"/>
            <a:ext cx="5917325" cy="1515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578885-AAFF-4301-8299-31890968DB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20" t="41992" r="37845" b="33333"/>
          <a:stretch/>
        </p:blipFill>
        <p:spPr>
          <a:xfrm>
            <a:off x="6604687" y="1192738"/>
            <a:ext cx="4689754" cy="1341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E26988-634A-47C2-BFE6-3A44F075A3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798" r="12000" b="51097"/>
          <a:stretch/>
        </p:blipFill>
        <p:spPr>
          <a:xfrm>
            <a:off x="1747922" y="5025025"/>
            <a:ext cx="7787219" cy="1100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35FF077C-0140-4ECA-A587-0E1628D7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435">
            <a:off x="9709345" y="3548227"/>
            <a:ext cx="2067560" cy="206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2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E97100A-6FBC-4860-B873-A82F94DE6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r="504" b="-1"/>
          <a:stretch/>
        </p:blipFill>
        <p:spPr bwMode="auto">
          <a:xfrm>
            <a:off x="1" y="-1"/>
            <a:ext cx="5791144" cy="398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9E3C84C2-D4D4-4F7A-A05B-1E67FD6C5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0"/>
          <a:stretch/>
        </p:blipFill>
        <p:spPr bwMode="auto">
          <a:xfrm>
            <a:off x="5914589" y="10"/>
            <a:ext cx="5794811" cy="398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19075C07-CFB6-4B00-8D9D-38D8FB766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134" y="4109680"/>
            <a:ext cx="11730000" cy="2299058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95E8D-74F5-4DE7-A8B9-C87D99F3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4267829"/>
            <a:ext cx="5086350" cy="2049824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odern Love" panose="04090805081005020601" pitchFamily="82" charset="0"/>
              </a:rPr>
              <a:t>Why recruit now?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8EBF8-4A13-45BF-A8CD-C316D76B21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0394" y="4267830"/>
            <a:ext cx="6635805" cy="204982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People are longing to get out of the house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Families  are looking for extracurricular activities 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Kids are starting with a “clean plate” and looking for new things</a:t>
            </a:r>
          </a:p>
        </p:txBody>
      </p:sp>
    </p:spTree>
    <p:extLst>
      <p:ext uri="{BB962C8B-B14F-4D97-AF65-F5344CB8AC3E}">
        <p14:creationId xmlns:p14="http://schemas.microsoft.com/office/powerpoint/2010/main" val="365273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F793411C-A1D8-450D-9561-24C75D6D7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CD4E68FE-D0E7-4AC4-9D37-BC9A10E71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5">
            <a:extLst>
              <a:ext uri="{FF2B5EF4-FFF2-40B4-BE49-F238E27FC236}">
                <a16:creationId xmlns:a16="http://schemas.microsoft.com/office/drawing/2014/main" id="{9F958711-6F0F-4DAF-B6D7-38676273C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CC7F6-EBD4-40EC-A35C-49BBAB20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65" y="287270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dirty="0">
                <a:latin typeface="Modern Love" panose="04090805081005020601" pitchFamily="82" charset="0"/>
              </a:rPr>
              <a:t>How to reach families?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91D37-CF2D-45F4-888C-D16936F8A1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866" y="4220092"/>
            <a:ext cx="3613490" cy="10669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200" dirty="0"/>
              <a:t> Three main Options: </a:t>
            </a:r>
          </a:p>
          <a:p>
            <a:pPr marL="0" indent="0" algn="ctr">
              <a:buNone/>
            </a:pPr>
            <a:r>
              <a:rPr lang="en-US" sz="2200" dirty="0"/>
              <a:t>In-person, social media, and on-Line!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D43839F-D746-4BD2-AF83-A2D59C171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022DB94-BA9F-403F-85B2-FD0A22CAD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F0A5978-229F-41F1-B213-A2B43E442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EE50B40-87BB-4E57-88A9-F7AA5C55C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r="12544" b="-2"/>
          <a:stretch/>
        </p:blipFill>
        <p:spPr bwMode="auto">
          <a:xfrm>
            <a:off x="5321367" y="684680"/>
            <a:ext cx="6174771" cy="54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5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68" name="Rectangle 70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901C9-B194-4C35-98B5-E700DA91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solidFill>
                  <a:schemeClr val="tx1"/>
                </a:solidFill>
                <a:latin typeface="Modern Love Grunge" panose="04070805081005020601" pitchFamily="82" charset="0"/>
              </a:rPr>
              <a:t>Have a defined Welcome Committee and Plan</a:t>
            </a:r>
          </a:p>
        </p:txBody>
      </p:sp>
      <p:sp>
        <p:nvSpPr>
          <p:cNvPr id="11269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D33F2-5E65-4553-A217-78088CE30A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636" y="3030166"/>
            <a:ext cx="11139025" cy="3311189"/>
          </a:xfrm>
        </p:spPr>
        <p:txBody>
          <a:bodyPr>
            <a:noAutofit/>
          </a:bodyPr>
          <a:lstStyle/>
          <a:p>
            <a:pPr marL="0" marR="0" fontAlgn="base"/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</a:rPr>
              <a:t>Have a basic email address for your organization that can be passed on to other such as Pack441_membership@gmail.com</a:t>
            </a:r>
            <a:endParaRPr lang="en-US" sz="2400" dirty="0">
              <a:effectLst/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pPr marL="0" marR="0" fontAlgn="base"/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</a:rPr>
              <a:t>Welcome emails set up to send to interested people as well as someone who does follow-ups and invitations. </a:t>
            </a:r>
          </a:p>
          <a:p>
            <a:pPr marL="0" marR="0" fontAlgn="base"/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</a:rPr>
              <a:t>Well-Built Website and social media accounts set-up with someone in charge of managing these venues. </a:t>
            </a:r>
            <a:endParaRPr lang="en-US" sz="2400" dirty="0">
              <a:effectLst/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pPr marL="0" marR="0" fontAlgn="base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321465F-8D60-4C74-A41D-9767A9CEB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8251" b="-1"/>
          <a:stretch/>
        </p:blipFill>
        <p:spPr bwMode="auto">
          <a:xfrm>
            <a:off x="0" y="-133993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87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1699</TotalTime>
  <Words>1002</Words>
  <Application>Microsoft Office PowerPoint</Application>
  <PresentationFormat>Widescreen</PresentationFormat>
  <Paragraphs>119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Century</vt:lpstr>
      <vt:lpstr>Century Schoolbook</vt:lpstr>
      <vt:lpstr>Goudy Old Style</vt:lpstr>
      <vt:lpstr>Helvetica</vt:lpstr>
      <vt:lpstr>Impact</vt:lpstr>
      <vt:lpstr>Ink Free</vt:lpstr>
      <vt:lpstr>Modern Love</vt:lpstr>
      <vt:lpstr>Modern Love Grunge</vt:lpstr>
      <vt:lpstr>Times New Roman</vt:lpstr>
      <vt:lpstr>Main Event</vt:lpstr>
      <vt:lpstr>Upcoming Dates</vt:lpstr>
      <vt:lpstr>Ardenwood Cub Scout Day Camp  Registration is open!</vt:lpstr>
      <vt:lpstr>Recruiting New Scouts After the Pandemic</vt:lpstr>
      <vt:lpstr>Agenda</vt:lpstr>
      <vt:lpstr>COVID has…. Well, sucked.</vt:lpstr>
      <vt:lpstr>But, Things are beginning to Look Better</vt:lpstr>
      <vt:lpstr>Why recruit now? </vt:lpstr>
      <vt:lpstr>How to reach families?</vt:lpstr>
      <vt:lpstr>Have a defined Welcome Committee and Plan</vt:lpstr>
      <vt:lpstr>In-person events Recruiting</vt:lpstr>
      <vt:lpstr>In-Person RECRUITING ideas</vt:lpstr>
      <vt:lpstr>Figure out your Marketing techniques:    Keywords and phrases</vt:lpstr>
      <vt:lpstr>Biggest marketing SEcret:       Open-House Welcome Meeting</vt:lpstr>
      <vt:lpstr>CASE STUDIES </vt:lpstr>
      <vt:lpstr>PowerPoint Presentation</vt:lpstr>
      <vt:lpstr>PowerPoint Presentation</vt:lpstr>
      <vt:lpstr>Facebook should be your #1 Target</vt:lpstr>
      <vt:lpstr>Get to know other   Marketing Allies</vt:lpstr>
      <vt:lpstr>Marketing Hub of Information</vt:lpstr>
      <vt:lpstr>Be Found on the Internet!  </vt:lpstr>
      <vt:lpstr>PowerPoint Presentation</vt:lpstr>
      <vt:lpstr>Unit Key3 can edit this data</vt:lpstr>
      <vt:lpstr>How to update  your pin data </vt:lpstr>
      <vt:lpstr>PowerPoint Presentation</vt:lpstr>
      <vt:lpstr>Creating an information Website</vt:lpstr>
      <vt:lpstr>Demo of Application &amp; invitation Manager by Skip Phair</vt:lpstr>
      <vt:lpstr>Summary for Recruiting Tips</vt:lpstr>
      <vt:lpstr>Time to have More FUN and More Scouts!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Recruiting New Scouts during a Pandemic</dc:title>
  <dc:creator>Eve Ruhlman</dc:creator>
  <cp:lastModifiedBy>Steve Conn</cp:lastModifiedBy>
  <cp:revision>56</cp:revision>
  <dcterms:created xsi:type="dcterms:W3CDTF">2021-04-01T15:10:37Z</dcterms:created>
  <dcterms:modified xsi:type="dcterms:W3CDTF">2021-04-23T18:08:18Z</dcterms:modified>
</cp:coreProperties>
</file>