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79" r:id="rId5"/>
    <p:sldId id="278" r:id="rId6"/>
    <p:sldId id="264" r:id="rId7"/>
    <p:sldId id="266" r:id="rId8"/>
    <p:sldId id="269" r:id="rId9"/>
    <p:sldId id="267" r:id="rId10"/>
    <p:sldId id="273" r:id="rId11"/>
    <p:sldId id="270" r:id="rId12"/>
    <p:sldId id="272" r:id="rId13"/>
    <p:sldId id="274" r:id="rId14"/>
    <p:sldId id="27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reehighresolutiongraphicsandclipart.blogspot.com/2010/09/race-cars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hyperlink" Target="http://www.pngall.com/racing-flag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racing-flag-p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9C_wpHlT7E?start=30&amp;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hyperlink" Target="http://www.pngall.com/racing-flag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5E6F95F-7A99-4A58-BC76-5EE214E2D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84" y="2992899"/>
            <a:ext cx="9104337" cy="27148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        </a:t>
            </a:r>
            <a:r>
              <a:rPr lang="en-US" sz="2500" dirty="0">
                <a:latin typeface="MV Boli" panose="02000500030200090000" pitchFamily="2" charset="0"/>
                <a:cs typeface="MV Boli" panose="02000500030200090000" pitchFamily="2" charset="0"/>
              </a:rPr>
              <a:t>February Roundtable Meeting</a:t>
            </a:r>
          </a:p>
          <a:p>
            <a:pPr algn="ctr"/>
            <a:r>
              <a:rPr lang="en-US" sz="2500" dirty="0">
                <a:latin typeface="MV Boli" panose="02000500030200090000" pitchFamily="2" charset="0"/>
                <a:cs typeface="MV Boli" panose="02000500030200090000" pitchFamily="2" charset="0"/>
              </a:rPr>
              <a:t>      Mission Peak Council</a:t>
            </a:r>
          </a:p>
          <a:p>
            <a:pPr algn="ctr"/>
            <a:r>
              <a:rPr lang="en-US" sz="2500" dirty="0">
                <a:latin typeface="MV Boli" panose="02000500030200090000" pitchFamily="2" charset="0"/>
                <a:cs typeface="MV Boli" panose="02000500030200090000" pitchFamily="2" charset="0"/>
              </a:rPr>
              <a:t>     Eve Marie Ruhlman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DFAB110-8781-4741-BA92-D168C4358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" y="2512643"/>
            <a:ext cx="5677383" cy="34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EF6C45-1890-47E6-8679-73A2396ABB4A}"/>
              </a:ext>
            </a:extLst>
          </p:cNvPr>
          <p:cNvSpPr/>
          <p:nvPr/>
        </p:nvSpPr>
        <p:spPr>
          <a:xfrm>
            <a:off x="96078" y="585899"/>
            <a:ext cx="12095922" cy="1477328"/>
          </a:xfrm>
          <a:prstGeom prst="rect">
            <a:avLst/>
          </a:prstGeom>
          <a:solidFill>
            <a:srgbClr val="00487E"/>
          </a:solidFill>
          <a:ln>
            <a:solidFill>
              <a:schemeClr val="bg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dirty="0">
                <a:ln w="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vie" panose="04040805050809020602" pitchFamily="82" charset="0"/>
              </a:rPr>
              <a:t>How to host a</a:t>
            </a:r>
          </a:p>
          <a:p>
            <a:pPr algn="ctr"/>
            <a:r>
              <a:rPr lang="en-US" sz="4500" dirty="0">
                <a:ln w="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vie" panose="04040805050809020602" pitchFamily="82" charset="0"/>
              </a:rPr>
              <a:t>Pinewood Derby during COVID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C0503-9240-4ABE-B805-6021AB4DF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05326" y="5375924"/>
            <a:ext cx="3289852" cy="10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4956537" y="6030443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2353111" y="5986065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3756204" y="5986066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338415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Host Social Distant Race Event</a:t>
            </a:r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49DF80-0842-48C6-B3B4-2142473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10" y="2016125"/>
            <a:ext cx="6273578" cy="3527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5) RACE LOGISTICS</a:t>
            </a:r>
          </a:p>
          <a:p>
            <a:pPr lvl="1"/>
            <a:r>
              <a:rPr lang="en-US" sz="2000" dirty="0"/>
              <a:t>See this more as a show for the scouts and their families to come watch rather than participate in. </a:t>
            </a:r>
          </a:p>
          <a:p>
            <a:pPr lvl="1"/>
            <a:r>
              <a:rPr lang="en-US" sz="2000" dirty="0"/>
              <a:t>One Person in charge of handling ALL of the cars with gloves, one at the beginning and one at the finish line with transportation in the middle. </a:t>
            </a:r>
          </a:p>
          <a:p>
            <a:pPr lvl="1"/>
            <a:r>
              <a:rPr lang="en-US" sz="2000" dirty="0"/>
              <a:t>Any other ideas?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4340" name="Picture 4" descr="See the source image">
            <a:extLst>
              <a:ext uri="{FF2B5EF4-FFF2-40B4-BE49-F238E27FC236}">
                <a16:creationId xmlns:a16="http://schemas.microsoft.com/office/drawing/2014/main" id="{A9CC87C1-CC4F-465E-9A91-C1AC1EC7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92" y="2961860"/>
            <a:ext cx="650817" cy="5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ee the source image">
            <a:extLst>
              <a:ext uri="{FF2B5EF4-FFF2-40B4-BE49-F238E27FC236}">
                <a16:creationId xmlns:a16="http://schemas.microsoft.com/office/drawing/2014/main" id="{25C788E1-8A2F-422A-8C96-3C68F6F9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35" y="3184527"/>
            <a:ext cx="650817" cy="5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See the source image">
            <a:extLst>
              <a:ext uri="{FF2B5EF4-FFF2-40B4-BE49-F238E27FC236}">
                <a16:creationId xmlns:a16="http://schemas.microsoft.com/office/drawing/2014/main" id="{E1C7B8CF-E1C6-4559-981B-7AACB130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18" y="3169417"/>
            <a:ext cx="225753" cy="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See the source image">
            <a:extLst>
              <a:ext uri="{FF2B5EF4-FFF2-40B4-BE49-F238E27FC236}">
                <a16:creationId xmlns:a16="http://schemas.microsoft.com/office/drawing/2014/main" id="{1EE3CF00-5F0B-4CBE-8FA3-1ED839F5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66" y="3379842"/>
            <a:ext cx="225753" cy="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2.wp.com/blog.scoutingmagazine.org/wp-content/uploads/sites/2/2020/09/FFF3.jpg?resize=881%2C464&amp;ssl=1">
            <a:extLst>
              <a:ext uri="{FF2B5EF4-FFF2-40B4-BE49-F238E27FC236}">
                <a16:creationId xmlns:a16="http://schemas.microsoft.com/office/drawing/2014/main" id="{5F159DD1-2B4D-42F8-A65A-50A540F0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486349"/>
            <a:ext cx="4623213" cy="243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1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3662366" y="6056611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959635" y="6053481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2712104" y="6012234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338415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Host Social Distant Race Event</a:t>
            </a:r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1.wp.com/blog.scoutingmagazine.org/wp-content/uploads/sites/2/2020/11/Pinewood1.jpg?resize=678%2C381&amp;ssl=1">
            <a:extLst>
              <a:ext uri="{FF2B5EF4-FFF2-40B4-BE49-F238E27FC236}">
                <a16:creationId xmlns:a16="http://schemas.microsoft.com/office/drawing/2014/main" id="{2484365F-26B6-4754-8587-11EA7E39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8" y="2275328"/>
            <a:ext cx="4991492" cy="28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057FDDB-5AEF-4877-AC7F-33F559E33C74}"/>
              </a:ext>
            </a:extLst>
          </p:cNvPr>
          <p:cNvSpPr txBox="1">
            <a:spLocks/>
          </p:cNvSpPr>
          <p:nvPr/>
        </p:nvSpPr>
        <p:spPr>
          <a:xfrm>
            <a:off x="5246169" y="2016125"/>
            <a:ext cx="6536383" cy="4156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FF0000"/>
                </a:solidFill>
              </a:rPr>
              <a:t>4) PRE-SET AND PRE-SEND RULES FOR RACES</a:t>
            </a:r>
          </a:p>
          <a:p>
            <a:pPr lvl="1"/>
            <a:r>
              <a:rPr lang="en-US" sz="2200" dirty="0"/>
              <a:t>Set-up rules and regulations for the race and send them to the scout families prior to the race such as:</a:t>
            </a:r>
          </a:p>
          <a:p>
            <a:pPr lvl="1"/>
            <a:r>
              <a:rPr lang="en-US" sz="2200" dirty="0"/>
              <a:t>Send COVID Symptom Check-off list to families </a:t>
            </a:r>
          </a:p>
          <a:p>
            <a:pPr lvl="1"/>
            <a:r>
              <a:rPr lang="en-US" sz="2200" dirty="0"/>
              <a:t>Families only, guests can watch online/on video</a:t>
            </a:r>
          </a:p>
          <a:p>
            <a:pPr lvl="1"/>
            <a:r>
              <a:rPr lang="en-US" sz="2200" dirty="0"/>
              <a:t>Sanitizer available and used to disinfect equipment between groups</a:t>
            </a:r>
          </a:p>
          <a:p>
            <a:pPr lvl="1"/>
            <a:r>
              <a:rPr lang="en-US" sz="2200" dirty="0"/>
              <a:t>Face Masks are required (of course)</a:t>
            </a:r>
          </a:p>
          <a:p>
            <a:pPr lvl="1"/>
            <a:r>
              <a:rPr lang="en-US" sz="2200" dirty="0"/>
              <a:t>NO Buffet like food setting, BYOB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200" dirty="0"/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9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2592308" y="6111324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155382" y="6049067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1288857" y="6003202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338415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Host Social Distant Race Event</a:t>
            </a:r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49DF80-0842-48C6-B3B4-2142473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310" y="2016125"/>
            <a:ext cx="6273578" cy="35274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5) RACES BY RANKS</a:t>
            </a:r>
          </a:p>
          <a:p>
            <a:pPr lvl="1"/>
            <a:r>
              <a:rPr lang="en-US" sz="2000" dirty="0"/>
              <a:t>For larger Packs, select times that Bears, </a:t>
            </a:r>
            <a:r>
              <a:rPr lang="en-US" sz="2000" dirty="0" err="1"/>
              <a:t>Webelos</a:t>
            </a:r>
            <a:r>
              <a:rPr lang="en-US" sz="2000" dirty="0"/>
              <a:t>, Tigers, </a:t>
            </a:r>
            <a:r>
              <a:rPr lang="en-US" sz="2000" dirty="0" err="1"/>
              <a:t>etc</a:t>
            </a:r>
            <a:r>
              <a:rPr lang="en-US" sz="2000" dirty="0"/>
              <a:t> compete against each other, decreasing the number of attending people.</a:t>
            </a:r>
          </a:p>
          <a:p>
            <a:pPr lvl="1"/>
            <a:r>
              <a:rPr lang="en-US" sz="2000" dirty="0"/>
              <a:t>Have a videographer filming (and later editing the video) for the rest of the scouts to watch. </a:t>
            </a:r>
          </a:p>
          <a:p>
            <a:pPr lvl="1"/>
            <a:r>
              <a:rPr lang="en-US" sz="2000" dirty="0"/>
              <a:t>Award prizes at the end of the heats and clear and sanitize the area until next group arrives. 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BFF4807B-696A-40AF-9DE0-C647F5BE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91" y="2521091"/>
            <a:ext cx="4045505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ee the source image">
            <a:extLst>
              <a:ext uri="{FF2B5EF4-FFF2-40B4-BE49-F238E27FC236}">
                <a16:creationId xmlns:a16="http://schemas.microsoft.com/office/drawing/2014/main" id="{A9CC87C1-CC4F-465E-9A91-C1AC1EC7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627">
            <a:off x="3454754" y="3041050"/>
            <a:ext cx="740760" cy="6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ee the source image">
            <a:extLst>
              <a:ext uri="{FF2B5EF4-FFF2-40B4-BE49-F238E27FC236}">
                <a16:creationId xmlns:a16="http://schemas.microsoft.com/office/drawing/2014/main" id="{25C788E1-8A2F-422A-8C96-3C68F6F9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2" y="3379842"/>
            <a:ext cx="650817" cy="5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See the source image">
            <a:extLst>
              <a:ext uri="{FF2B5EF4-FFF2-40B4-BE49-F238E27FC236}">
                <a16:creationId xmlns:a16="http://schemas.microsoft.com/office/drawing/2014/main" id="{E1C7B8CF-E1C6-4559-981B-7AACB130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243">
            <a:off x="3720668" y="3299208"/>
            <a:ext cx="225753" cy="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See the source image">
            <a:extLst>
              <a:ext uri="{FF2B5EF4-FFF2-40B4-BE49-F238E27FC236}">
                <a16:creationId xmlns:a16="http://schemas.microsoft.com/office/drawing/2014/main" id="{1EE3CF00-5F0B-4CBE-8FA3-1ED839F5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31" y="3558791"/>
            <a:ext cx="225753" cy="25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2102846" y="6041491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-397270" y="5997114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1004566" y="6012234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209" y="425377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Gill Sans Ultra Bold" panose="020B0A02020104020203" pitchFamily="34" charset="0"/>
              </a:rPr>
              <a:t>So what are YOUR goals for YOUR Pinewood Derby?</a:t>
            </a:r>
            <a:endParaRPr lang="en-US" sz="5000" dirty="0">
              <a:latin typeface="Gill Sans Ultra Bold" panose="020B0A02020104020203" pitchFamily="34" charset="0"/>
            </a:endParaRPr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DA535-F417-4008-BC3C-37223878F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030" y="4395618"/>
            <a:ext cx="1438317" cy="984348"/>
          </a:xfrm>
          <a:prstGeom prst="rect">
            <a:avLst/>
          </a:prstGeom>
        </p:spPr>
      </p:pic>
      <p:pic>
        <p:nvPicPr>
          <p:cNvPr id="18434" name="Picture 2" descr="See the source image">
            <a:extLst>
              <a:ext uri="{FF2B5EF4-FFF2-40B4-BE49-F238E27FC236}">
                <a16:creationId xmlns:a16="http://schemas.microsoft.com/office/drawing/2014/main" id="{B160E089-7867-4736-845C-9D82CACB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9" y="3533775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D5763ED-8EE3-47EB-BAD7-B621D78AFC21}"/>
              </a:ext>
            </a:extLst>
          </p:cNvPr>
          <p:cNvSpPr txBox="1">
            <a:spLocks/>
          </p:cNvSpPr>
          <p:nvPr/>
        </p:nvSpPr>
        <p:spPr>
          <a:xfrm>
            <a:off x="4729931" y="2993307"/>
            <a:ext cx="6536383" cy="4156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Fierce Competition?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Family Friendly Event?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Online Display Show?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Comedy and Fun Zoom event?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Pre-recorded Movie?</a:t>
            </a:r>
            <a:endParaRPr lang="en-US" sz="2200" dirty="0"/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1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-190884" y="5993896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-767078" y="6043557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-539307" y="6122755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DA535-F417-4008-BC3C-37223878F6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030" y="4395618"/>
            <a:ext cx="1438317" cy="98434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D5763ED-8EE3-47EB-BAD7-B621D78AFC21}"/>
              </a:ext>
            </a:extLst>
          </p:cNvPr>
          <p:cNvSpPr txBox="1">
            <a:spLocks/>
          </p:cNvSpPr>
          <p:nvPr/>
        </p:nvSpPr>
        <p:spPr>
          <a:xfrm>
            <a:off x="4729931" y="2993307"/>
            <a:ext cx="6536383" cy="4156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8975D795-E62B-4CD2-9367-4CFD6907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70" y="147693"/>
            <a:ext cx="56578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2021 Pinewood Derby Race - Pack 325">
            <a:hlinkClick r:id="" action="ppaction://media"/>
            <a:extLst>
              <a:ext uri="{FF2B5EF4-FFF2-40B4-BE49-F238E27FC236}">
                <a16:creationId xmlns:a16="http://schemas.microsoft.com/office/drawing/2014/main" id="{9C424A20-BD58-41DB-A755-7499A38D59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1864623" y="1572634"/>
            <a:ext cx="8508144" cy="48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2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-190884" y="5993896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-767078" y="6043557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-539307" y="6122755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DA535-F417-4008-BC3C-37223878F6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030" y="4395618"/>
            <a:ext cx="1438317" cy="98434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D5763ED-8EE3-47EB-BAD7-B621D78AFC21}"/>
              </a:ext>
            </a:extLst>
          </p:cNvPr>
          <p:cNvSpPr txBox="1">
            <a:spLocks/>
          </p:cNvSpPr>
          <p:nvPr/>
        </p:nvSpPr>
        <p:spPr>
          <a:xfrm>
            <a:off x="4729931" y="2993307"/>
            <a:ext cx="6536383" cy="4156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2" descr="https://i.pinimg.com/originals/c3/57/39/c35739bc3232b3dba3d15261f3cb0182.png">
            <a:extLst>
              <a:ext uri="{FF2B5EF4-FFF2-40B4-BE49-F238E27FC236}">
                <a16:creationId xmlns:a16="http://schemas.microsoft.com/office/drawing/2014/main" id="{63CACD18-E267-4265-A650-707C65F0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17" y="1886811"/>
            <a:ext cx="4143956" cy="41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8975D795-E62B-4CD2-9367-4CFD6907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70" y="147693"/>
            <a:ext cx="56578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3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See the source image">
            <a:extLst>
              <a:ext uri="{FF2B5EF4-FFF2-40B4-BE49-F238E27FC236}">
                <a16:creationId xmlns:a16="http://schemas.microsoft.com/office/drawing/2014/main" id="{F25F7590-FE46-4992-9935-F95A91192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E28AC-A547-4C87-A442-039CBAD1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16" y="425479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Gill Sans Ultra Bold" panose="020B0A02020104020203" pitchFamily="34" charset="0"/>
              </a:rPr>
              <a:t>Pinewood Questions before starting</a:t>
            </a: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10972859" y="5937135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10792739" y="5914946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10583101" y="5905129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2FB412-87A5-4EC1-8FBC-680B6EAA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9AB536-DDFB-442E-B30D-969C5ABA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118" y="2188686"/>
            <a:ext cx="7706955" cy="3450613"/>
          </a:xfrm>
        </p:spPr>
        <p:txBody>
          <a:bodyPr/>
          <a:lstStyle/>
          <a:p>
            <a:r>
              <a:rPr lang="en-US" sz="2400" dirty="0"/>
              <a:t>What do parents and Cub Scouts like about this event?</a:t>
            </a:r>
          </a:p>
          <a:p>
            <a:r>
              <a:rPr lang="en-US" sz="2400" dirty="0"/>
              <a:t>What can you do to make it special this year?</a:t>
            </a:r>
          </a:p>
          <a:p>
            <a:r>
              <a:rPr lang="en-US" sz="2400" dirty="0"/>
              <a:t>How do you want them to feel when it is over?</a:t>
            </a:r>
          </a:p>
          <a:p>
            <a:r>
              <a:rPr lang="en-US" sz="2400" dirty="0"/>
              <a:t>Be prepared to make changes in the event.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960FDE52-58EB-41A5-8ECB-3E17585A9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E28AC-A547-4C87-A442-039CBAD1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23" y="767753"/>
            <a:ext cx="12563475" cy="1049235"/>
          </a:xfrm>
        </p:spPr>
        <p:txBody>
          <a:bodyPr>
            <a:noAutofit/>
          </a:bodyPr>
          <a:lstStyle/>
          <a:p>
            <a:r>
              <a:rPr lang="en-US" sz="6000" dirty="0">
                <a:latin typeface="Gill Sans Ultra Bold" panose="020B0A02020104020203" pitchFamily="34" charset="0"/>
              </a:rPr>
              <a:t>Current COVID </a:t>
            </a:r>
            <a:r>
              <a:rPr lang="en-US" sz="6000" dirty="0" err="1">
                <a:latin typeface="Gill Sans Ultra Bold" panose="020B0A02020104020203" pitchFamily="34" charset="0"/>
              </a:rPr>
              <a:t>StatuS</a:t>
            </a:r>
            <a:endParaRPr lang="en-US" sz="6000" dirty="0">
              <a:latin typeface="Gill Sans Ultra Bold" panose="020B0A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A3C5-31D0-4F0D-B968-7EF4E9DE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015822"/>
            <a:ext cx="9603275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With the current loosening of current the COVID shelter-in-place health order.  Here are the biggest takeaways:</a:t>
            </a:r>
          </a:p>
          <a:p>
            <a:r>
              <a:rPr lang="en-US" dirty="0"/>
              <a:t>OUTDOOR Small family gatherings of NO MORE THAN 3 Households; families should avoid Super Bowl Parties and other large gatherings</a:t>
            </a:r>
          </a:p>
          <a:p>
            <a:r>
              <a:rPr lang="en-US" dirty="0"/>
              <a:t>Family Camping (one family per website)  NO GROUP FAMILY CAMPING</a:t>
            </a:r>
          </a:p>
          <a:p>
            <a:r>
              <a:rPr lang="en-US" dirty="0"/>
              <a:t>Maintain all previous socially distancing guidelines: masks, 6 ft apart, gloves, use hand sanitizer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Council Policy is that we take analyze all 7 County Health Orders in our District and choose the most restrictive as our guide to what we allow.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10792577" y="5911123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10280756" y="5912452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53F67B8E-9518-4972-9556-EC34ED8A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9790784" y="5944964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9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960FDE52-58EB-41A5-8ECB-3E17585A9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E28AC-A547-4C87-A442-039CBAD1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867037"/>
            <a:ext cx="12563475" cy="1049235"/>
          </a:xfrm>
        </p:spPr>
        <p:txBody>
          <a:bodyPr>
            <a:noAutofit/>
          </a:bodyPr>
          <a:lstStyle/>
          <a:p>
            <a:r>
              <a:rPr lang="en-US" sz="6000" dirty="0">
                <a:latin typeface="Gill Sans Ultra Bold" panose="020B0A02020104020203" pitchFamily="34" charset="0"/>
              </a:rPr>
              <a:t>Two MAIN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A3C5-31D0-4F0D-B968-7EF4E9DE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920" y="2798017"/>
            <a:ext cx="9603275" cy="345061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MV Boli" panose="02000500030200090000" pitchFamily="2" charset="0"/>
                <a:cs typeface="MV Boli" panose="02000500030200090000" pitchFamily="2" charset="0"/>
              </a:rPr>
              <a:t>HOST VIRTUAL EVENT</a:t>
            </a:r>
          </a:p>
          <a:p>
            <a:r>
              <a:rPr lang="en-US" sz="3500" dirty="0">
                <a:latin typeface="MV Boli" panose="02000500030200090000" pitchFamily="2" charset="0"/>
                <a:cs typeface="MV Boli" panose="02000500030200090000" pitchFamily="2" charset="0"/>
              </a:rPr>
              <a:t>HOST SOCIAL DISTANT RACE EVENT</a:t>
            </a: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10524410" y="5900305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10104181" y="5912451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53F67B8E-9518-4972-9556-EC34ED8A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9470950" y="5926560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20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960FDE52-58EB-41A5-8ECB-3E17585A9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E28AC-A547-4C87-A442-039CBAD1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844" y="567977"/>
            <a:ext cx="12563475" cy="1049235"/>
          </a:xfrm>
        </p:spPr>
        <p:txBody>
          <a:bodyPr>
            <a:noAutofit/>
          </a:bodyPr>
          <a:lstStyle/>
          <a:p>
            <a:r>
              <a:rPr lang="en-US" sz="4500" dirty="0">
                <a:latin typeface="Gill Sans Ultra Bold" panose="020B0A02020104020203" pitchFamily="34" charset="0"/>
              </a:rPr>
              <a:t>Safely Making </a:t>
            </a:r>
            <a:br>
              <a:rPr lang="en-US" sz="4500" dirty="0">
                <a:latin typeface="Gill Sans Ultra Bold" panose="020B0A02020104020203" pitchFamily="34" charset="0"/>
              </a:rPr>
            </a:br>
            <a:r>
              <a:rPr lang="en-US" sz="4500" dirty="0">
                <a:latin typeface="Gill Sans Ultra Bold" panose="020B0A02020104020203" pitchFamily="34" charset="0"/>
              </a:rPr>
              <a:t>the Derby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A3C5-31D0-4F0D-B968-7EF4E9DE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773" y="2097925"/>
            <a:ext cx="6037615" cy="3450613"/>
          </a:xfrm>
        </p:spPr>
        <p:txBody>
          <a:bodyPr>
            <a:normAutofit fontScale="92500"/>
          </a:bodyPr>
          <a:lstStyle/>
          <a:p>
            <a:r>
              <a:rPr lang="en-US" sz="3500" dirty="0">
                <a:latin typeface="MV Boli" panose="02000500030200090000" pitchFamily="2" charset="0"/>
                <a:cs typeface="MV Boli" panose="02000500030200090000" pitchFamily="2" charset="0"/>
              </a:rPr>
              <a:t>Home Depot Help</a:t>
            </a:r>
          </a:p>
          <a:p>
            <a:r>
              <a:rPr lang="en-US" sz="3500" dirty="0">
                <a:latin typeface="MV Boli" panose="02000500030200090000" pitchFamily="2" charset="0"/>
                <a:cs typeface="MV Boli" panose="02000500030200090000" pitchFamily="2" charset="0"/>
              </a:rPr>
              <a:t>Scheduled Drop-off and Pick-ups</a:t>
            </a:r>
          </a:p>
          <a:p>
            <a:r>
              <a:rPr lang="en-US" sz="3500" dirty="0">
                <a:latin typeface="MV Boli" panose="02000500030200090000" pitchFamily="2" charset="0"/>
                <a:cs typeface="MV Boli" panose="02000500030200090000" pitchFamily="2" charset="0"/>
              </a:rPr>
              <a:t>HEAVY Parent Involvement?</a:t>
            </a:r>
          </a:p>
          <a:p>
            <a:r>
              <a:rPr lang="en-US" sz="3500" dirty="0">
                <a:latin typeface="MV Boli" panose="02000500030200090000" pitchFamily="2" charset="0"/>
                <a:cs typeface="MV Boli" panose="02000500030200090000" pitchFamily="2" charset="0"/>
              </a:rPr>
              <a:t>Other ideas? </a:t>
            </a: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10496011" y="5911123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10012261" y="5911123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53F67B8E-9518-4972-9556-EC34ED8A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9513093" y="5888934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B307C1D-9461-445B-AD53-B0F93727D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33" y="2430118"/>
            <a:ext cx="3412435" cy="255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9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A3C5-31D0-4F0D-B968-7EF4E9DE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389" y="2015732"/>
            <a:ext cx="10240466" cy="39135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1) CHOOSE VIRTUAL PLATFORM</a:t>
            </a:r>
          </a:p>
          <a:p>
            <a:pPr lvl="1"/>
            <a:r>
              <a:rPr lang="en-US" sz="2000" dirty="0"/>
              <a:t>Zoom or Facebook Live Event</a:t>
            </a:r>
          </a:p>
          <a:p>
            <a:r>
              <a:rPr lang="en-US" b="1" dirty="0">
                <a:solidFill>
                  <a:srgbClr val="FF0000"/>
                </a:solidFill>
              </a:rPr>
              <a:t>2) PICK RACE CAR WITH CARE</a:t>
            </a:r>
          </a:p>
          <a:p>
            <a:pPr lvl="1"/>
            <a:r>
              <a:rPr lang="en-US" sz="2000" dirty="0"/>
              <a:t>Great Camera Angles and Bright Lights</a:t>
            </a:r>
          </a:p>
          <a:p>
            <a:pPr lvl="1"/>
            <a:r>
              <a:rPr lang="en-US" sz="2000" dirty="0"/>
              <a:t>Big area – Indoor and Outdoor Options?</a:t>
            </a:r>
          </a:p>
          <a:p>
            <a:pPr lvl="1"/>
            <a:r>
              <a:rPr lang="en-US" sz="2000" dirty="0"/>
              <a:t>Great Internet Connection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3) GOOD RECORDING ELECTRONICS</a:t>
            </a:r>
          </a:p>
          <a:p>
            <a:pPr lvl="1"/>
            <a:r>
              <a:rPr lang="en-US" sz="2000" dirty="0"/>
              <a:t>Something better than Phone Cameras</a:t>
            </a:r>
          </a:p>
          <a:p>
            <a:endParaRPr lang="en-US" dirty="0"/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10329713" y="6001094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9050229" y="5956716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9689971" y="5956716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338415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HOSTING VIRTUAL EVENT</a:t>
            </a:r>
          </a:p>
        </p:txBody>
      </p:sp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B39C4805-8E8C-4A38-ABF4-C48245B5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97" y="2258709"/>
            <a:ext cx="4592835" cy="25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6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9462171" y="6034422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7418930" y="5977945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8309430" y="6012234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338415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HOSTING VIRTUAL EVENT</a:t>
            </a:r>
          </a:p>
        </p:txBody>
      </p:sp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49DF80-0842-48C6-B3B4-2142473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97" y="2042956"/>
            <a:ext cx="5607050" cy="34496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4) STRONG LOGISTICS</a:t>
            </a:r>
          </a:p>
          <a:p>
            <a:pPr lvl="1"/>
            <a:r>
              <a:rPr lang="en-US" sz="2000" dirty="0"/>
              <a:t>Good Drop-off Location/Time/Schedule Contact Free</a:t>
            </a:r>
          </a:p>
          <a:p>
            <a:r>
              <a:rPr lang="en-US" b="1" dirty="0">
                <a:solidFill>
                  <a:srgbClr val="FF0000"/>
                </a:solidFill>
              </a:rPr>
              <a:t>5) GOOD EMCEES</a:t>
            </a:r>
          </a:p>
          <a:p>
            <a:pPr lvl="1"/>
            <a:r>
              <a:rPr lang="en-US" sz="2000" dirty="0"/>
              <a:t>Someone to keep the kids’ attention during races and bouncy voice to keep their focus.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20845188-B881-45C7-B281-301C93EE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42" y="2343361"/>
            <a:ext cx="4053081" cy="22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8127083" y="6034423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5660417" y="5986332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7206217" y="5986331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415"/>
            <a:ext cx="12515849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ADDITIONAL IDEAS FOR HOSTING VIRTUAL EVENT</a:t>
            </a:r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49DF80-0842-48C6-B3B4-2142473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97" y="1962223"/>
            <a:ext cx="5607050" cy="344963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6) *** PRE-RACE SHOWCASE ***</a:t>
            </a:r>
          </a:p>
          <a:p>
            <a:pPr lvl="1"/>
            <a:r>
              <a:rPr lang="en-US" sz="2000" dirty="0"/>
              <a:t>Display and fun announcements of new cars</a:t>
            </a:r>
          </a:p>
          <a:p>
            <a:pPr lvl="1"/>
            <a:r>
              <a:rPr lang="en-US" sz="2000" dirty="0"/>
              <a:t>Showcase and fun zoom in of cars </a:t>
            </a:r>
          </a:p>
          <a:p>
            <a:pPr lvl="1"/>
            <a:r>
              <a:rPr lang="en-US" sz="2000" dirty="0"/>
              <a:t>Live or Recorded Video</a:t>
            </a:r>
          </a:p>
          <a:p>
            <a:pPr lvl="1"/>
            <a:endParaRPr lang="en-US" sz="2000" dirty="0"/>
          </a:p>
          <a:p>
            <a:r>
              <a:rPr lang="en-US" b="1" dirty="0">
                <a:solidFill>
                  <a:srgbClr val="FF0000"/>
                </a:solidFill>
              </a:rPr>
              <a:t>7) *** FUN RACE INTERVALS ***</a:t>
            </a:r>
          </a:p>
          <a:p>
            <a:pPr lvl="1"/>
            <a:r>
              <a:rPr lang="en-US" sz="2000" dirty="0"/>
              <a:t>Fun Jokes, Revolving PowerPoint of Derby cars at different angles, adult skits,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F5B4B339-DBB3-4A0D-8020-B0BBAB8B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29" y="2499100"/>
            <a:ext cx="4049507" cy="2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2737885-57CF-4C3C-A516-28393E74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2" t="50083" b="-1"/>
          <a:stretch/>
        </p:blipFill>
        <p:spPr bwMode="auto">
          <a:xfrm>
            <a:off x="6349643" y="6078798"/>
            <a:ext cx="1241237" cy="6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F7B29DD0-5049-434D-BB26-9003F1DA5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r="10875" b="50000"/>
          <a:stretch/>
        </p:blipFill>
        <p:spPr bwMode="auto">
          <a:xfrm>
            <a:off x="4024270" y="6034422"/>
            <a:ext cx="1279484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39CF4AD3-778F-4816-9F92-026CAD004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3" r="50789"/>
          <a:stretch/>
        </p:blipFill>
        <p:spPr bwMode="auto">
          <a:xfrm>
            <a:off x="5613037" y="6034421"/>
            <a:ext cx="1351157" cy="6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>
            <a:extLst>
              <a:ext uri="{FF2B5EF4-FFF2-40B4-BE49-F238E27FC236}">
                <a16:creationId xmlns:a16="http://schemas.microsoft.com/office/drawing/2014/main" id="{53F1E062-557D-4FF0-8F2C-97F8A469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5214938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89B12F-60FE-4336-AC4F-6A940EC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57" y="338415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Gill Sans Ultra Bold" panose="020B0A02020104020203" pitchFamily="34" charset="0"/>
              </a:rPr>
              <a:t>Host Social Distant Race Event</a:t>
            </a:r>
          </a:p>
        </p:txBody>
      </p:sp>
      <p:pic>
        <p:nvPicPr>
          <p:cNvPr id="12" name="Picture 6" descr="See the source image">
            <a:extLst>
              <a:ext uri="{FF2B5EF4-FFF2-40B4-BE49-F238E27FC236}">
                <a16:creationId xmlns:a16="http://schemas.microsoft.com/office/drawing/2014/main" id="{8EF12D94-2D31-4C42-9D1D-8BDFA861A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6"/>
          <a:stretch/>
        </p:blipFill>
        <p:spPr bwMode="auto">
          <a:xfrm>
            <a:off x="10583101" y="4842178"/>
            <a:ext cx="1366427" cy="13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openclipart.org/image/90px/svg_to_png/204477/Quattres-Bosses.png">
            <a:extLst>
              <a:ext uri="{FF2B5EF4-FFF2-40B4-BE49-F238E27FC236}">
                <a16:creationId xmlns:a16="http://schemas.microsoft.com/office/drawing/2014/main" id="{EE1CBE9C-85BC-4A29-B7B4-43E922385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1" y="4760075"/>
            <a:ext cx="1366427" cy="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D49DF80-0842-48C6-B3B4-21424738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683" y="1922752"/>
            <a:ext cx="6102721" cy="23844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1) PREPLAN, PREPLAN, PREPLAN!</a:t>
            </a:r>
          </a:p>
          <a:p>
            <a:pPr lvl="1"/>
            <a:r>
              <a:rPr lang="en-US" sz="2000" dirty="0"/>
              <a:t>Government Regulations and CDC Guidelines and updated check-off list</a:t>
            </a:r>
          </a:p>
          <a:p>
            <a:r>
              <a:rPr lang="en-US" b="1" dirty="0">
                <a:solidFill>
                  <a:srgbClr val="FF0000"/>
                </a:solidFill>
              </a:rPr>
              <a:t>2) LOCATION SELECTION</a:t>
            </a:r>
          </a:p>
          <a:p>
            <a:pPr lvl="1"/>
            <a:r>
              <a:rPr lang="en-US" sz="2000" dirty="0"/>
              <a:t>Local Park or large outdoor location so area to spread out 6 feet apart</a:t>
            </a:r>
          </a:p>
          <a:p>
            <a:pPr lvl="1"/>
            <a:r>
              <a:rPr lang="en-US" sz="2000" dirty="0"/>
              <a:t>Use Cones or Markers to set-up family “bubbles” with camp chairs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0242" name="Picture 2" descr="https://i0.wp.com/blog.scoutingmagazine.org/wp-content/uploads/sites/2/2020/09/FFF1.jpg?resize=678%2C381&amp;ssl=1">
            <a:extLst>
              <a:ext uri="{FF2B5EF4-FFF2-40B4-BE49-F238E27FC236}">
                <a16:creationId xmlns:a16="http://schemas.microsoft.com/office/drawing/2014/main" id="{9E4276BD-3CC9-4B88-9235-94F49E52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" y="2294056"/>
            <a:ext cx="4942860" cy="277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250</TotalTime>
  <Words>632</Words>
  <Application>Microsoft Office PowerPoint</Application>
  <PresentationFormat>Widescreen</PresentationFormat>
  <Paragraphs>85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Gill Sans MT</vt:lpstr>
      <vt:lpstr>Gill Sans Ultra Bold</vt:lpstr>
      <vt:lpstr>MV Boli</vt:lpstr>
      <vt:lpstr>Ravie</vt:lpstr>
      <vt:lpstr>Gallery</vt:lpstr>
      <vt:lpstr>PowerPoint Presentation</vt:lpstr>
      <vt:lpstr>Pinewood Questions before starting</vt:lpstr>
      <vt:lpstr>Current COVID StatuS</vt:lpstr>
      <vt:lpstr>Two MAIN OPTIONS</vt:lpstr>
      <vt:lpstr>Safely Making  the Derby Cars</vt:lpstr>
      <vt:lpstr>HOSTING VIRTUAL EVENT</vt:lpstr>
      <vt:lpstr>HOSTING VIRTUAL EVENT</vt:lpstr>
      <vt:lpstr>ADDITIONAL IDEAS FOR HOSTING VIRTUAL EVENT</vt:lpstr>
      <vt:lpstr>Host Social Distant Race Event</vt:lpstr>
      <vt:lpstr>Host Social Distant Race Event</vt:lpstr>
      <vt:lpstr>Host Social Distant Race Event</vt:lpstr>
      <vt:lpstr>Host Social Distant Race Event</vt:lpstr>
      <vt:lpstr>So what are YOUR goals for YOUR Pinewood Derby?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Ruhlman</dc:creator>
  <cp:lastModifiedBy>Eve Ruhlman</cp:lastModifiedBy>
  <cp:revision>24</cp:revision>
  <dcterms:created xsi:type="dcterms:W3CDTF">2021-01-16T19:01:02Z</dcterms:created>
  <dcterms:modified xsi:type="dcterms:W3CDTF">2021-02-11T01:35:05Z</dcterms:modified>
</cp:coreProperties>
</file>