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77cabad67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77cabad67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7cabad67e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77cabad67e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81352188c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81352188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77cabad67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77cabad67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77cabad67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77cabad67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77cabad67e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77cabad67e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77cabad67e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77cabad67e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77cabad67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77cabad67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77cabad67e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7cabad67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7cabad67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77cabad67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missionpeakscouts.com/how-to-join-remotel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help.scoutbook.com/knowledge-base/scoutbook-merit-badge-counselor-council-upload-faq/"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help.scoutbook.com/knowledge-base/scoutbook-merit-badge-counselor-council-upload-faq/"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help.scoutbook.com/knowledge-base/scouts-bsa-advancement-using-scoutbook-video/" TargetMode="External"/><Relationship Id="rId4" Type="http://schemas.openxmlformats.org/officeDocument/2006/relationships/hyperlink" Target="https://help.scoutbook.com/knowledge-base/scoutbook-for-leaders-videos/" TargetMode="External"/><Relationship Id="rId5" Type="http://schemas.openxmlformats.org/officeDocument/2006/relationships/hyperlink" Target="https://help.scoutbook.com/knowledge-base/scoutbook-extension-for-a-merit-badge-counselor/" TargetMode="External"/><Relationship Id="rId6" Type="http://schemas.openxmlformats.org/officeDocument/2006/relationships/hyperlink" Target="https://help.scoutbook.com/knowledge-base/how-merit-badge-counselors-mbcs-can-connect-to-scouts-for-merit-badges/" TargetMode="External"/><Relationship Id="rId7" Type="http://schemas.openxmlformats.org/officeDocument/2006/relationships/hyperlink" Target="https://help.scoutbook.com/knowledge-base/merit-badge-record-keeping-for-merit-badge-counselors-s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scouting.org/programs/scouts-bsa/resources/advancement-presentations/" TargetMode="External"/><Relationship Id="rId4" Type="http://schemas.openxmlformats.org/officeDocument/2006/relationships/hyperlink" Target="https://www.scouting.org/programs/scouts-bsa/mb-counselor-guide/" TargetMode="External"/><Relationship Id="rId5" Type="http://schemas.openxmlformats.org/officeDocument/2006/relationships/hyperlink" Target="https://help.scoutbook.com/knowledge-base/gcc-scoutbook-merit-badge-counselor-list-faq-an-example-council-list-faq/"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Merit Badge Counseling</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14 May 2020</a:t>
            </a:r>
            <a:endParaRPr/>
          </a:p>
          <a:p>
            <a:pPr indent="0" lvl="0" marL="0" rtl="0" algn="ctr">
              <a:spcBef>
                <a:spcPts val="0"/>
              </a:spcBef>
              <a:spcAft>
                <a:spcPts val="0"/>
              </a:spcAft>
              <a:buNone/>
            </a:pPr>
            <a:r>
              <a:rPr lang="en"/>
              <a:t>Bruce Schlobohm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Your suggestions?</a:t>
            </a:r>
            <a:endParaRPr/>
          </a:p>
        </p:txBody>
      </p:sp>
      <p:sp>
        <p:nvSpPr>
          <p:cNvPr id="120" name="Google Shape;120;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How to do Merit Badge Counseling with proper distancing YPT?</a:t>
            </a:r>
            <a:endParaRPr/>
          </a:p>
        </p:txBody>
      </p:sp>
      <p:sp>
        <p:nvSpPr>
          <p:cNvPr id="121" name="Google Shape;121;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127" name="Google Shape;12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28" name="Google Shape;128;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But first, a quick note about Eagle Extensions</a:t>
            </a:r>
            <a:endParaRPr/>
          </a:p>
        </p:txBody>
      </p:sp>
      <p:sp>
        <p:nvSpPr>
          <p:cNvPr id="61" name="Google Shape;6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231F20"/>
                </a:solidFill>
                <a:latin typeface="Calibri"/>
                <a:ea typeface="Calibri"/>
                <a:cs typeface="Calibri"/>
                <a:sym typeface="Calibri"/>
              </a:rPr>
              <a:t>Our Scout Executive has authority to grant extensions due to civic restrictions, under certain limitations t</a:t>
            </a:r>
            <a:r>
              <a:rPr lang="en" sz="1400">
                <a:solidFill>
                  <a:schemeClr val="dk1"/>
                </a:solidFill>
                <a:latin typeface="Calibri"/>
                <a:ea typeface="Calibri"/>
                <a:cs typeface="Calibri"/>
                <a:sym typeface="Calibri"/>
              </a:rPr>
              <a:t>hrough September 30, 2020.  </a:t>
            </a:r>
            <a:endParaRPr sz="1400">
              <a:solidFill>
                <a:schemeClr val="dk1"/>
              </a:solidFill>
              <a:latin typeface="Calibri"/>
              <a:ea typeface="Calibri"/>
              <a:cs typeface="Calibri"/>
              <a:sym typeface="Calibri"/>
            </a:endParaRPr>
          </a:p>
          <a:p>
            <a:pPr indent="0" lvl="0" marL="0" rtl="0" algn="l">
              <a:spcBef>
                <a:spcPts val="1600"/>
              </a:spcBef>
              <a:spcAft>
                <a:spcPts val="0"/>
              </a:spcAft>
              <a:buNone/>
            </a:pPr>
            <a:r>
              <a:rPr lang="en" sz="1400">
                <a:solidFill>
                  <a:schemeClr val="dk1"/>
                </a:solidFill>
                <a:latin typeface="Calibri"/>
                <a:ea typeface="Calibri"/>
                <a:cs typeface="Calibri"/>
                <a:sym typeface="Calibri"/>
              </a:rPr>
              <a:t>Authority to grant extension requests after that date remains with the National Council.</a:t>
            </a:r>
            <a:endParaRPr sz="1400">
              <a:solidFill>
                <a:schemeClr val="dk1"/>
              </a:solidFill>
              <a:latin typeface="Calibri"/>
              <a:ea typeface="Calibri"/>
              <a:cs typeface="Calibri"/>
              <a:sym typeface="Calibri"/>
            </a:endParaRPr>
          </a:p>
          <a:p>
            <a:pPr indent="0" lvl="0" marL="0" rtl="0" algn="l">
              <a:spcBef>
                <a:spcPts val="1600"/>
              </a:spcBef>
              <a:spcAft>
                <a:spcPts val="1600"/>
              </a:spcAft>
              <a:buNone/>
            </a:pPr>
            <a:r>
              <a:rPr lang="en" sz="1400">
                <a:solidFill>
                  <a:schemeClr val="dk1"/>
                </a:solidFill>
                <a:latin typeface="Calibri"/>
                <a:ea typeface="Calibri"/>
                <a:cs typeface="Calibri"/>
                <a:sym typeface="Calibri"/>
              </a:rPr>
              <a:t>It’s complicated - Eagle Scout Candidates should be working with our Eagle Coordinator, Merl Nygren.</a:t>
            </a:r>
            <a:endParaRPr sz="14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to become a Merit Badge Counselor (MBC)</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Follow the instructions here: </a:t>
            </a:r>
            <a:r>
              <a:rPr lang="en" sz="1100" u="sng">
                <a:solidFill>
                  <a:schemeClr val="hlink"/>
                </a:solidFill>
                <a:hlinkClick r:id="rId3"/>
              </a:rPr>
              <a:t>https://missionpeakscouts.com/how-to-join-remotely/</a:t>
            </a:r>
            <a:endParaRPr/>
          </a:p>
          <a:p>
            <a:pPr indent="-342900" lvl="0" marL="457200" rtl="0" algn="l">
              <a:spcBef>
                <a:spcPts val="1600"/>
              </a:spcBef>
              <a:spcAft>
                <a:spcPts val="0"/>
              </a:spcAft>
              <a:buSzPts val="1800"/>
              <a:buChar char="●"/>
            </a:pPr>
            <a:r>
              <a:rPr lang="en"/>
              <a:t>You will need to fill out </a:t>
            </a:r>
            <a:endParaRPr/>
          </a:p>
          <a:p>
            <a:pPr indent="-317500" lvl="1" marL="1371600" rtl="0" algn="l">
              <a:spcBef>
                <a:spcPts val="0"/>
              </a:spcBef>
              <a:spcAft>
                <a:spcPts val="0"/>
              </a:spcAft>
              <a:buSzPts val="1400"/>
              <a:buChar char="○"/>
            </a:pPr>
            <a:r>
              <a:rPr lang="en"/>
              <a:t>A new Adult Leader Application</a:t>
            </a:r>
            <a:endParaRPr/>
          </a:p>
          <a:p>
            <a:pPr indent="-317500" lvl="2" marL="1828800" rtl="0" algn="l">
              <a:spcBef>
                <a:spcPts val="0"/>
              </a:spcBef>
              <a:spcAft>
                <a:spcPts val="0"/>
              </a:spcAft>
              <a:buSzPts val="1400"/>
              <a:buChar char="■"/>
            </a:pPr>
            <a:r>
              <a:rPr lang="en"/>
              <a:t>Use Position code 42</a:t>
            </a:r>
            <a:endParaRPr/>
          </a:p>
          <a:p>
            <a:pPr indent="-317500" lvl="2" marL="1828800" rtl="0" algn="l">
              <a:spcBef>
                <a:spcPts val="0"/>
              </a:spcBef>
              <a:spcAft>
                <a:spcPts val="0"/>
              </a:spcAft>
              <a:buSzPts val="1400"/>
              <a:buChar char="■"/>
            </a:pPr>
            <a:r>
              <a:rPr lang="en"/>
              <a:t>Yes, a new application is required - it’s a new position</a:t>
            </a:r>
            <a:endParaRPr/>
          </a:p>
          <a:p>
            <a:pPr indent="-317500" lvl="1" marL="1371600" rtl="0" algn="l">
              <a:spcBef>
                <a:spcPts val="0"/>
              </a:spcBef>
              <a:spcAft>
                <a:spcPts val="0"/>
              </a:spcAft>
              <a:buSzPts val="1400"/>
              <a:buChar char="○"/>
            </a:pPr>
            <a:r>
              <a:rPr lang="en"/>
              <a:t>The Merit Badge Counselor Application</a:t>
            </a:r>
            <a:endParaRPr/>
          </a:p>
          <a:p>
            <a:pPr indent="-342900" lvl="0" marL="457200" rtl="0" algn="l">
              <a:spcBef>
                <a:spcPts val="0"/>
              </a:spcBef>
              <a:spcAft>
                <a:spcPts val="0"/>
              </a:spcAft>
              <a:buSzPts val="1800"/>
              <a:buChar char="●"/>
            </a:pPr>
            <a:r>
              <a:rPr lang="en"/>
              <a:t>Keep your Youth Protection Training up to date</a:t>
            </a:r>
            <a:endParaRPr/>
          </a:p>
          <a:p>
            <a:pPr indent="-317500" lvl="1" marL="1371600" rtl="0" algn="l">
              <a:spcBef>
                <a:spcPts val="0"/>
              </a:spcBef>
              <a:spcAft>
                <a:spcPts val="0"/>
              </a:spcAft>
              <a:buSzPts val="1400"/>
              <a:buChar char="○"/>
            </a:pPr>
            <a:r>
              <a:rPr lang="en"/>
              <a:t>Login to my.scouting.org, take the course if you are out of date</a:t>
            </a:r>
            <a:endParaRPr/>
          </a:p>
          <a:p>
            <a:pPr indent="-317500" lvl="1" marL="1371600" rtl="0" algn="l">
              <a:spcBef>
                <a:spcPts val="0"/>
              </a:spcBef>
              <a:spcAft>
                <a:spcPts val="0"/>
              </a:spcAft>
              <a:buSzPts val="1400"/>
              <a:buChar char="○"/>
            </a:pPr>
            <a:r>
              <a:rPr lang="en"/>
              <a:t>You will receive your certificate via email - (subject: Your YPT Certificate)</a:t>
            </a:r>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Merit Badge Counselors</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It’s a District Position, not registered with the Unit</a:t>
            </a:r>
            <a:endParaRPr/>
          </a:p>
          <a:p>
            <a:pPr indent="-342900" lvl="0" marL="457200" rtl="0" algn="l">
              <a:spcBef>
                <a:spcPts val="0"/>
              </a:spcBef>
              <a:spcAft>
                <a:spcPts val="0"/>
              </a:spcAft>
              <a:buSzPts val="1800"/>
              <a:buChar char="●"/>
            </a:pPr>
            <a:r>
              <a:rPr lang="en"/>
              <a:t>There is no fee</a:t>
            </a:r>
            <a:endParaRPr/>
          </a:p>
          <a:p>
            <a:pPr indent="-342900" lvl="0" marL="457200" rtl="0" algn="l">
              <a:spcBef>
                <a:spcPts val="0"/>
              </a:spcBef>
              <a:spcAft>
                <a:spcPts val="0"/>
              </a:spcAft>
              <a:buSzPts val="1800"/>
              <a:buChar char="●"/>
            </a:pPr>
            <a:r>
              <a:rPr lang="en"/>
              <a:t>Position Renewal is in June</a:t>
            </a:r>
            <a:endParaRPr/>
          </a:p>
          <a:p>
            <a:pPr indent="-317500" lvl="1" marL="914400" rtl="0" algn="l">
              <a:spcBef>
                <a:spcPts val="0"/>
              </a:spcBef>
              <a:spcAft>
                <a:spcPts val="0"/>
              </a:spcAft>
              <a:buSzPts val="1400"/>
              <a:buChar char="○"/>
            </a:pPr>
            <a:r>
              <a:rPr lang="en"/>
              <a:t>When you get the renewal letter, be sure to return it</a:t>
            </a:r>
            <a:endParaRPr/>
          </a:p>
          <a:p>
            <a:pPr indent="-317500" lvl="1" marL="914400" rtl="0" algn="l">
              <a:spcBef>
                <a:spcPts val="0"/>
              </a:spcBef>
              <a:spcAft>
                <a:spcPts val="0"/>
              </a:spcAft>
              <a:buSzPts val="1400"/>
              <a:buChar char="○"/>
            </a:pPr>
            <a:r>
              <a:rPr lang="en"/>
              <a:t>Keep your YPT up to date - you will be dropped when it expires</a:t>
            </a:r>
            <a:endParaRPr/>
          </a:p>
          <a:p>
            <a:pPr indent="-342900" lvl="0" marL="457200" rtl="0" algn="l">
              <a:spcBef>
                <a:spcPts val="0"/>
              </a:spcBef>
              <a:spcAft>
                <a:spcPts val="0"/>
              </a:spcAft>
              <a:buSzPts val="1800"/>
              <a:buChar char="●"/>
            </a:pPr>
            <a:r>
              <a:rPr lang="en"/>
              <a:t>You can choose to be available to scouts in the District or Council</a:t>
            </a:r>
            <a:endParaRPr/>
          </a:p>
          <a:p>
            <a:pPr indent="-317500" lvl="1" marL="914400" rtl="0" algn="l">
              <a:spcBef>
                <a:spcPts val="0"/>
              </a:spcBef>
              <a:spcAft>
                <a:spcPts val="0"/>
              </a:spcAft>
              <a:buSzPts val="1400"/>
              <a:buChar char="○"/>
            </a:pPr>
            <a:r>
              <a:rPr lang="en"/>
              <a:t>This would be really good for the less common Merit Badges</a:t>
            </a:r>
            <a:endParaRPr/>
          </a:p>
          <a:p>
            <a:pPr indent="-342900" lvl="0" marL="457200" rtl="0" algn="l">
              <a:spcBef>
                <a:spcPts val="0"/>
              </a:spcBef>
              <a:spcAft>
                <a:spcPts val="0"/>
              </a:spcAft>
              <a:buSzPts val="1800"/>
              <a:buChar char="●"/>
            </a:pPr>
            <a:r>
              <a:rPr lang="en"/>
              <a:t>You can choose to counsel only scouts in your unit</a:t>
            </a:r>
            <a:endParaRPr/>
          </a:p>
          <a:p>
            <a:pPr indent="-342900" lvl="0" marL="457200" rtl="0" algn="l">
              <a:spcBef>
                <a:spcPts val="0"/>
              </a:spcBef>
              <a:spcAft>
                <a:spcPts val="0"/>
              </a:spcAft>
              <a:buSzPts val="1800"/>
              <a:buChar char="●"/>
            </a:pPr>
            <a:r>
              <a:rPr lang="en"/>
              <a:t>Become familiar with Scoutbook:</a:t>
            </a:r>
            <a:endParaRPr/>
          </a:p>
          <a:p>
            <a:pPr indent="-317500" lvl="1" marL="914400" rtl="0" algn="l">
              <a:spcBef>
                <a:spcPts val="0"/>
              </a:spcBef>
              <a:spcAft>
                <a:spcPts val="0"/>
              </a:spcAft>
              <a:buSzPts val="1400"/>
              <a:buChar char="○"/>
            </a:pPr>
            <a:r>
              <a:rPr lang="en"/>
              <a:t>Scoutbook.com</a:t>
            </a:r>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Process</a:t>
            </a:r>
            <a:endParaRPr/>
          </a:p>
        </p:txBody>
      </p:sp>
      <p:sp>
        <p:nvSpPr>
          <p:cNvPr id="82" name="Google Shape;82;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300">
                <a:highlight>
                  <a:srgbClr val="FFFFFF"/>
                </a:highlight>
                <a:latin typeface="Roboto"/>
                <a:ea typeface="Roboto"/>
                <a:cs typeface="Roboto"/>
                <a:sym typeface="Roboto"/>
              </a:rPr>
              <a:t>The merit badge process directs the Scout to the Scoutmaster for a recommended merit badge counselor. That is why the Scoutmaster has access to the list and the Scout and parents do not. It keeps the Scoutmaster in the process. The merit badge process is as follows:</a:t>
            </a:r>
            <a:endParaRPr sz="1300">
              <a:highlight>
                <a:srgbClr val="FFFFFF"/>
              </a:highlight>
              <a:latin typeface="Roboto"/>
              <a:ea typeface="Roboto"/>
              <a:cs typeface="Roboto"/>
              <a:sym typeface="Roboto"/>
            </a:endParaRPr>
          </a:p>
          <a:p>
            <a:pPr indent="-311150" lvl="0" marL="457200" rtl="0" algn="l">
              <a:spcBef>
                <a:spcPts val="1700"/>
              </a:spcBef>
              <a:spcAft>
                <a:spcPts val="0"/>
              </a:spcAft>
              <a:buSzPts val="1300"/>
              <a:buFont typeface="Roboto"/>
              <a:buChar char="○"/>
            </a:pPr>
            <a:r>
              <a:rPr lang="en" sz="1300">
                <a:highlight>
                  <a:srgbClr val="FFFFFF"/>
                </a:highlight>
                <a:latin typeface="Roboto"/>
                <a:ea typeface="Roboto"/>
                <a:cs typeface="Roboto"/>
                <a:sym typeface="Roboto"/>
              </a:rPr>
              <a:t>The Scout develops an interest in a merit badge and may begin working on the requirements.</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Scout discusses their interest in the merit badge with their unit leader (i.e., Scoutmaster).</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unit leader signs a blue card and provides the Scout with at least one counselor contact.</a:t>
            </a:r>
            <a:endParaRPr sz="1300">
              <a:highlight>
                <a:srgbClr val="FFFFFF"/>
              </a:highlight>
              <a:latin typeface="Roboto"/>
              <a:ea typeface="Roboto"/>
              <a:cs typeface="Roboto"/>
              <a:sym typeface="Roboto"/>
            </a:endParaRPr>
          </a:p>
          <a:p>
            <a:pPr indent="-311150" lvl="1" marL="914400" rtl="0" algn="l">
              <a:spcBef>
                <a:spcPts val="0"/>
              </a:spcBef>
              <a:spcAft>
                <a:spcPts val="0"/>
              </a:spcAft>
              <a:buClr>
                <a:schemeClr val="dk1"/>
              </a:buClr>
              <a:buSzPts val="1300"/>
              <a:buFont typeface="Roboto"/>
              <a:buAutoNum type="alphaLcPeriod"/>
            </a:pPr>
            <a:r>
              <a:rPr lang="en" sz="1300">
                <a:highlight>
                  <a:srgbClr val="FFFFFF"/>
                </a:highlight>
                <a:latin typeface="Roboto"/>
                <a:ea typeface="Roboto"/>
                <a:cs typeface="Roboto"/>
                <a:sym typeface="Roboto"/>
              </a:rPr>
              <a:t>Unit Leader uses Scoutbook to get the current list of MBCs - it’s always current</a:t>
            </a:r>
            <a:endParaRPr sz="1300">
              <a:highlight>
                <a:srgbClr val="FFFFFF"/>
              </a:highlight>
              <a:latin typeface="Roboto"/>
              <a:ea typeface="Roboto"/>
              <a:cs typeface="Roboto"/>
              <a:sym typeface="Roboto"/>
            </a:endParaRPr>
          </a:p>
          <a:p>
            <a:pPr indent="-311150" lvl="1" marL="914400" rtl="0" algn="l">
              <a:spcBef>
                <a:spcPts val="0"/>
              </a:spcBef>
              <a:spcAft>
                <a:spcPts val="0"/>
              </a:spcAft>
              <a:buClr>
                <a:schemeClr val="dk1"/>
              </a:buClr>
              <a:buSzPts val="1300"/>
              <a:buFont typeface="Roboto"/>
              <a:buAutoNum type="alphaLcPeriod"/>
            </a:pPr>
            <a:r>
              <a:rPr lang="en" sz="1300">
                <a:highlight>
                  <a:srgbClr val="FFFFFF"/>
                </a:highlight>
                <a:latin typeface="Roboto"/>
                <a:ea typeface="Roboto"/>
                <a:cs typeface="Roboto"/>
                <a:sym typeface="Roboto"/>
              </a:rPr>
              <a:t>MBCs with out of date YPT cannot be assigned to a scout</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Scout contacts the counselor.</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counselor considers any work toward requirements completed prior to the initial discussion with the unit leader.</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Scout and the counselor meet (often several times, always following YPT rules).</a:t>
            </a:r>
            <a:endParaRPr sz="1300">
              <a:highlight>
                <a:srgbClr val="FFFFFF"/>
              </a:highlight>
              <a:latin typeface="Roboto"/>
              <a:ea typeface="Roboto"/>
              <a:cs typeface="Roboto"/>
              <a:sym typeface="Roboto"/>
            </a:endParaRPr>
          </a:p>
          <a:p>
            <a:pPr indent="0" lvl="0" marL="0" rtl="0" algn="l">
              <a:spcBef>
                <a:spcPts val="4200"/>
              </a:spcBef>
              <a:spcAft>
                <a:spcPts val="1600"/>
              </a:spcAft>
              <a:buNone/>
            </a:pPr>
            <a:r>
              <a:t/>
            </a:r>
            <a:endParaRPr/>
          </a:p>
        </p:txBody>
      </p:sp>
      <p:sp>
        <p:nvSpPr>
          <p:cNvPr id="83" name="Google Shape;8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84" name="Google Shape;84;p17"/>
          <p:cNvSpPr txBox="1"/>
          <p:nvPr/>
        </p:nvSpPr>
        <p:spPr>
          <a:xfrm>
            <a:off x="329925" y="4652825"/>
            <a:ext cx="8502300" cy="2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3"/>
              </a:rPr>
              <a:t>https://help.scoutbook.com/knowledge-base/scoutbook-merit-badge-counselor-council-upload-faq/</a:t>
            </a:r>
            <a:endParaRPr/>
          </a:p>
        </p:txBody>
      </p:sp>
      <p:sp>
        <p:nvSpPr>
          <p:cNvPr id="85" name="Google Shape;85;p17"/>
          <p:cNvSpPr txBox="1"/>
          <p:nvPr/>
        </p:nvSpPr>
        <p:spPr>
          <a:xfrm>
            <a:off x="7192125" y="4306025"/>
            <a:ext cx="1472100" cy="34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Continued...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Process</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00000"/>
              </a:lnSpc>
              <a:spcBef>
                <a:spcPts val="0"/>
              </a:spcBef>
              <a:spcAft>
                <a:spcPts val="0"/>
              </a:spcAft>
              <a:buNone/>
            </a:pPr>
            <a:r>
              <a:rPr lang="en" sz="1300">
                <a:highlight>
                  <a:srgbClr val="FFFFFF"/>
                </a:highlight>
                <a:latin typeface="Roboto"/>
                <a:ea typeface="Roboto"/>
                <a:cs typeface="Roboto"/>
                <a:sym typeface="Roboto"/>
              </a:rPr>
              <a:t>(... Continued)</a:t>
            </a:r>
            <a:endParaRPr sz="1300">
              <a:highlight>
                <a:srgbClr val="FFFFFF"/>
              </a:highlight>
              <a:latin typeface="Roboto"/>
              <a:ea typeface="Roboto"/>
              <a:cs typeface="Roboto"/>
              <a:sym typeface="Roboto"/>
            </a:endParaRPr>
          </a:p>
          <a:p>
            <a:pPr indent="-311150" lvl="0" marL="457200" rtl="0" algn="l">
              <a:spcBef>
                <a:spcPts val="4200"/>
              </a:spcBef>
              <a:spcAft>
                <a:spcPts val="0"/>
              </a:spcAft>
              <a:buSzPts val="1300"/>
              <a:buFont typeface="Roboto"/>
              <a:buChar char="○"/>
            </a:pPr>
            <a:r>
              <a:rPr lang="en" sz="1300">
                <a:highlight>
                  <a:srgbClr val="FFFFFF"/>
                </a:highlight>
                <a:latin typeface="Roboto"/>
                <a:ea typeface="Roboto"/>
                <a:cs typeface="Roboto"/>
                <a:sym typeface="Roboto"/>
              </a:rPr>
              <a:t>The Scout finishes the requirements.</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counselor approves completion.</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Scout returns the signed blue card to their unit leader, who signs the applicant record section of the blue card.</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unit leader gives the Scout the applicant record.</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unit reports the merit badge to the council.</a:t>
            </a:r>
            <a:endParaRPr sz="1300">
              <a:highlight>
                <a:srgbClr val="FFFFFF"/>
              </a:highlight>
              <a:latin typeface="Roboto"/>
              <a:ea typeface="Roboto"/>
              <a:cs typeface="Roboto"/>
              <a:sym typeface="Roboto"/>
            </a:endParaRPr>
          </a:p>
          <a:p>
            <a:pPr indent="-311150" lvl="0" marL="457200" rtl="0" algn="l">
              <a:spcBef>
                <a:spcPts val="0"/>
              </a:spcBef>
              <a:spcAft>
                <a:spcPts val="0"/>
              </a:spcAft>
              <a:buSzPts val="1300"/>
              <a:buFont typeface="Roboto"/>
              <a:buChar char="○"/>
            </a:pPr>
            <a:r>
              <a:rPr lang="en" sz="1300">
                <a:highlight>
                  <a:srgbClr val="FFFFFF"/>
                </a:highlight>
                <a:latin typeface="Roboto"/>
                <a:ea typeface="Roboto"/>
                <a:cs typeface="Roboto"/>
                <a:sym typeface="Roboto"/>
              </a:rPr>
              <a:t>The Scout receives the merit badge.</a:t>
            </a:r>
            <a:endParaRPr sz="1300">
              <a:highlight>
                <a:srgbClr val="FFFFFF"/>
              </a:highlight>
              <a:latin typeface="Roboto"/>
              <a:ea typeface="Roboto"/>
              <a:cs typeface="Roboto"/>
              <a:sym typeface="Roboto"/>
            </a:endParaRPr>
          </a:p>
          <a:p>
            <a:pPr indent="-342900" lvl="0" marL="457200" rtl="0" algn="l">
              <a:spcBef>
                <a:spcPts val="0"/>
              </a:spcBef>
              <a:spcAft>
                <a:spcPts val="0"/>
              </a:spcAft>
              <a:buSzPts val="1800"/>
              <a:buFont typeface="Arial"/>
              <a:buChar char="○"/>
            </a:pPr>
            <a:r>
              <a:rPr lang="en"/>
              <a:t>Note: Virtual Blue Card can all be done via Scoutbook</a:t>
            </a:r>
            <a:endParaRPr/>
          </a:p>
          <a:p>
            <a:pPr indent="-317500" lvl="1" marL="914400" rtl="0" algn="l">
              <a:spcBef>
                <a:spcPts val="0"/>
              </a:spcBef>
              <a:spcAft>
                <a:spcPts val="0"/>
              </a:spcAft>
              <a:buClr>
                <a:schemeClr val="dk2"/>
              </a:buClr>
              <a:buSzPts val="1400"/>
              <a:buAutoNum type="alphaLcPeriod"/>
            </a:pPr>
            <a:r>
              <a:rPr lang="en"/>
              <a:t>Perfect for Shelter in Place / distancing</a:t>
            </a:r>
            <a:endParaRPr sz="1300">
              <a:highlight>
                <a:srgbClr val="FFFFFF"/>
              </a:highlight>
              <a:latin typeface="Roboto"/>
              <a:ea typeface="Roboto"/>
              <a:cs typeface="Roboto"/>
              <a:sym typeface="Roboto"/>
            </a:endParaRPr>
          </a:p>
          <a:p>
            <a:pPr indent="0" lvl="0" marL="0" rtl="0" algn="l">
              <a:spcBef>
                <a:spcPts val="1600"/>
              </a:spcBef>
              <a:spcAft>
                <a:spcPts val="1600"/>
              </a:spcAft>
              <a:buNone/>
            </a:pPr>
            <a:r>
              <a:t/>
            </a:r>
            <a:endParaRPr/>
          </a:p>
        </p:txBody>
      </p:sp>
      <p:sp>
        <p:nvSpPr>
          <p:cNvPr id="92" name="Google Shape;92;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93" name="Google Shape;93;p18"/>
          <p:cNvSpPr txBox="1"/>
          <p:nvPr/>
        </p:nvSpPr>
        <p:spPr>
          <a:xfrm>
            <a:off x="329925" y="4652825"/>
            <a:ext cx="8502300" cy="2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3"/>
              </a:rPr>
              <a:t>https://help.scoutbook.com/knowledge-base/scoutbook-merit-badge-counselor-council-upload-faq/</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Scouting from Home</a:t>
            </a:r>
            <a:endParaRPr/>
          </a:p>
        </p:txBody>
      </p:sp>
      <p:sp>
        <p:nvSpPr>
          <p:cNvPr id="99" name="Google Shape;99;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Last month we discussed advancement during Shelter-in-Place</a:t>
            </a:r>
            <a:endParaRPr/>
          </a:p>
          <a:p>
            <a:pPr indent="0" lvl="0" marL="0" rtl="0" algn="l">
              <a:spcBef>
                <a:spcPts val="1600"/>
              </a:spcBef>
              <a:spcAft>
                <a:spcPts val="0"/>
              </a:spcAft>
              <a:buNone/>
            </a:pPr>
            <a:r>
              <a:rPr lang="en"/>
              <a:t>See </a:t>
            </a:r>
            <a:r>
              <a:rPr lang="en"/>
              <a:t>www.scouting.org/coronavirus</a:t>
            </a:r>
            <a:r>
              <a:rPr lang="en"/>
              <a:t> for the latest guidelines</a:t>
            </a:r>
            <a:endParaRPr/>
          </a:p>
          <a:p>
            <a:pPr indent="0" lvl="0" marL="0" rtl="0" algn="l">
              <a:spcBef>
                <a:spcPts val="1600"/>
              </a:spcBef>
              <a:spcAft>
                <a:spcPts val="1600"/>
              </a:spcAft>
              <a:buNone/>
            </a:pPr>
            <a:r>
              <a:rPr lang="en"/>
              <a:t>	These are updated as needed, indeed in the past month</a:t>
            </a:r>
            <a:endParaRPr/>
          </a:p>
        </p:txBody>
      </p:sp>
      <p:sp>
        <p:nvSpPr>
          <p:cNvPr id="100" name="Google Shape;100;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Scoutbook videos (start with scoutbook.com)</a:t>
            </a:r>
            <a:endParaRPr/>
          </a:p>
        </p:txBody>
      </p:sp>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Troop Advancement using Scoutbook:</a:t>
            </a:r>
            <a:endParaRPr/>
          </a:p>
          <a:p>
            <a:pPr indent="-317500" lvl="1" marL="914400" rtl="0" algn="l">
              <a:spcBef>
                <a:spcPts val="0"/>
              </a:spcBef>
              <a:spcAft>
                <a:spcPts val="0"/>
              </a:spcAft>
              <a:buSzPts val="1400"/>
              <a:buChar char="○"/>
            </a:pPr>
            <a:r>
              <a:rPr lang="en" u="sng">
                <a:solidFill>
                  <a:schemeClr val="hlink"/>
                </a:solidFill>
                <a:hlinkClick r:id="rId3"/>
              </a:rPr>
              <a:t>https://help.scoutbook.com/knowledge-base/scouts-bsa-advancement-using-scoutbook-video/</a:t>
            </a:r>
            <a:endParaRPr/>
          </a:p>
          <a:p>
            <a:pPr indent="-342900" lvl="0" marL="457200" rtl="0" algn="l">
              <a:spcBef>
                <a:spcPts val="0"/>
              </a:spcBef>
              <a:spcAft>
                <a:spcPts val="0"/>
              </a:spcAft>
              <a:buSzPts val="1800"/>
              <a:buChar char="●"/>
            </a:pPr>
            <a:r>
              <a:rPr lang="en"/>
              <a:t>Scoutbook for Leaders:</a:t>
            </a:r>
            <a:endParaRPr/>
          </a:p>
          <a:p>
            <a:pPr indent="-317500" lvl="1" marL="914400" rtl="0" algn="l">
              <a:spcBef>
                <a:spcPts val="0"/>
              </a:spcBef>
              <a:spcAft>
                <a:spcPts val="0"/>
              </a:spcAft>
              <a:buSzPts val="1400"/>
              <a:buChar char="○"/>
            </a:pPr>
            <a:r>
              <a:rPr lang="en" sz="1100" u="sng">
                <a:solidFill>
                  <a:schemeClr val="hlink"/>
                </a:solidFill>
                <a:hlinkClick r:id="rId4"/>
              </a:rPr>
              <a:t>https://help.scoutbook.com/knowledge-base/scoutbook-for-leaders-videos/</a:t>
            </a:r>
            <a:endParaRPr/>
          </a:p>
          <a:p>
            <a:pPr indent="-342900" lvl="0" marL="457200" rtl="0" algn="l">
              <a:spcBef>
                <a:spcPts val="0"/>
              </a:spcBef>
              <a:spcAft>
                <a:spcPts val="0"/>
              </a:spcAft>
              <a:buSzPts val="1800"/>
              <a:buChar char="●"/>
            </a:pPr>
            <a:r>
              <a:rPr lang="en">
                <a:solidFill>
                  <a:srgbClr val="000000"/>
                </a:solidFill>
              </a:rPr>
              <a:t>Scoutbook </a:t>
            </a:r>
            <a:r>
              <a:rPr lang="en"/>
              <a:t>extension for Merit Badge Counselors:</a:t>
            </a:r>
            <a:endParaRPr/>
          </a:p>
          <a:p>
            <a:pPr indent="-317500" lvl="1" marL="914400" rtl="0" algn="l">
              <a:spcBef>
                <a:spcPts val="0"/>
              </a:spcBef>
              <a:spcAft>
                <a:spcPts val="0"/>
              </a:spcAft>
              <a:buSzPts val="1400"/>
              <a:buChar char="○"/>
            </a:pPr>
            <a:r>
              <a:rPr lang="en" sz="1100" u="sng">
                <a:solidFill>
                  <a:schemeClr val="hlink"/>
                </a:solidFill>
                <a:hlinkClick r:id="rId5"/>
              </a:rPr>
              <a:t>https://help.scoutbook.com/knowledge-base/scoutbook-extension-for-a-merit-badge-counselor/</a:t>
            </a:r>
            <a:endParaRPr/>
          </a:p>
          <a:p>
            <a:pPr indent="-342900" lvl="0" marL="457200" rtl="0" algn="l">
              <a:spcBef>
                <a:spcPts val="0"/>
              </a:spcBef>
              <a:spcAft>
                <a:spcPts val="0"/>
              </a:spcAft>
              <a:buSzPts val="1800"/>
              <a:buChar char="●"/>
            </a:pPr>
            <a:r>
              <a:rPr lang="en"/>
              <a:t>How MBCs can connect to Scouts for Merit Badges</a:t>
            </a:r>
            <a:endParaRPr/>
          </a:p>
          <a:p>
            <a:pPr indent="-317500" lvl="1" marL="914400" rtl="0" algn="l">
              <a:spcBef>
                <a:spcPts val="0"/>
              </a:spcBef>
              <a:spcAft>
                <a:spcPts val="0"/>
              </a:spcAft>
              <a:buSzPts val="1400"/>
              <a:buChar char="○"/>
            </a:pPr>
            <a:r>
              <a:rPr lang="en" sz="1100" u="sng">
                <a:solidFill>
                  <a:schemeClr val="hlink"/>
                </a:solidFill>
                <a:hlinkClick r:id="rId6"/>
              </a:rPr>
              <a:t>https://help.scoutbook.com/knowledge-base/how-merit-badge-counselors-mbcs-can-connect-to-scouts-for-merit-badges/</a:t>
            </a:r>
            <a:endParaRPr/>
          </a:p>
          <a:p>
            <a:pPr indent="-342900" lvl="0" marL="457200" rtl="0" algn="l">
              <a:spcBef>
                <a:spcPts val="0"/>
              </a:spcBef>
              <a:spcAft>
                <a:spcPts val="0"/>
              </a:spcAft>
              <a:buSzPts val="1800"/>
              <a:buChar char="●"/>
            </a:pPr>
            <a:r>
              <a:rPr lang="en">
                <a:solidFill>
                  <a:srgbClr val="0000FF"/>
                </a:solidFill>
              </a:rPr>
              <a:t>Record</a:t>
            </a:r>
            <a:r>
              <a:rPr lang="en"/>
              <a:t> keeping for Merit Badge Counselors</a:t>
            </a:r>
            <a:endParaRPr/>
          </a:p>
          <a:p>
            <a:pPr indent="-317500" lvl="1" marL="914400" rtl="0" algn="l">
              <a:spcBef>
                <a:spcPts val="0"/>
              </a:spcBef>
              <a:spcAft>
                <a:spcPts val="0"/>
              </a:spcAft>
              <a:buSzPts val="1400"/>
              <a:buChar char="○"/>
            </a:pPr>
            <a:r>
              <a:rPr lang="en" sz="1100" u="sng">
                <a:solidFill>
                  <a:schemeClr val="hlink"/>
                </a:solidFill>
                <a:hlinkClick r:id="rId7"/>
              </a:rPr>
              <a:t>https://help.scoutbook.com/knowledge-base/merit-badge-record-keeping-for-merit-badge-counselors-sb/</a:t>
            </a:r>
            <a:endParaRPr/>
          </a:p>
        </p:txBody>
      </p:sp>
      <p:sp>
        <p:nvSpPr>
          <p:cNvPr id="107" name="Google Shape;107;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Learning to be a Merit Badge Counselor</a:t>
            </a:r>
            <a:endParaRPr/>
          </a:p>
        </p:txBody>
      </p:sp>
      <p:sp>
        <p:nvSpPr>
          <p:cNvPr id="113" name="Google Shape;11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MBC Training  </a:t>
            </a:r>
            <a:r>
              <a:rPr lang="en" sz="1100" u="sng">
                <a:solidFill>
                  <a:schemeClr val="hlink"/>
                </a:solidFill>
                <a:hlinkClick r:id="rId3"/>
              </a:rPr>
              <a:t>https://www.scouting.org/programs/scouts-bsa/resources/advancement-presentations/</a:t>
            </a:r>
            <a:endParaRPr/>
          </a:p>
          <a:p>
            <a:pPr indent="-317500" lvl="1" marL="1371600" rtl="0" algn="l">
              <a:spcBef>
                <a:spcPts val="0"/>
              </a:spcBef>
              <a:spcAft>
                <a:spcPts val="0"/>
              </a:spcAft>
              <a:buSzPts val="1400"/>
              <a:buChar char="○"/>
            </a:pPr>
            <a:r>
              <a:rPr lang="en"/>
              <a:t>This is a notated power point presentation</a:t>
            </a:r>
            <a:endParaRPr/>
          </a:p>
          <a:p>
            <a:pPr indent="-342900" lvl="0" marL="457200" rtl="0" algn="l">
              <a:spcBef>
                <a:spcPts val="0"/>
              </a:spcBef>
              <a:spcAft>
                <a:spcPts val="0"/>
              </a:spcAft>
              <a:buSzPts val="1800"/>
              <a:buChar char="●"/>
            </a:pPr>
            <a:r>
              <a:rPr lang="en"/>
              <a:t>MBC Guide: </a:t>
            </a:r>
            <a:r>
              <a:rPr lang="en" sz="1100" u="sng">
                <a:solidFill>
                  <a:schemeClr val="accent5"/>
                </a:solidFill>
                <a:hlinkClick r:id="rId4"/>
              </a:rPr>
              <a:t>https://www.scouting.org/programs/scouts-bsa/mb-counselor-guide/</a:t>
            </a:r>
            <a:endParaRPr/>
          </a:p>
          <a:p>
            <a:pPr indent="-342900" lvl="0" marL="457200" rtl="0" algn="l">
              <a:spcBef>
                <a:spcPts val="0"/>
              </a:spcBef>
              <a:spcAft>
                <a:spcPts val="0"/>
              </a:spcAft>
              <a:buSzPts val="1800"/>
              <a:buChar char="●"/>
            </a:pPr>
            <a:r>
              <a:rPr lang="en"/>
              <a:t>Scoutbook MBC FAQ: </a:t>
            </a:r>
            <a:r>
              <a:rPr lang="en" sz="1100" u="sng">
                <a:solidFill>
                  <a:schemeClr val="accent5"/>
                </a:solidFill>
                <a:hlinkClick r:id="rId5"/>
              </a:rPr>
              <a:t>https://help.scoutbook.com/knowledge-base/gcc-scoutbook-merit-badge-counselor-list-faq-an-example-council-list-faq/</a:t>
            </a:r>
            <a:endParaRPr/>
          </a:p>
          <a:p>
            <a:pPr indent="0" lvl="0" marL="0" rtl="0" algn="l">
              <a:spcBef>
                <a:spcPts val="1600"/>
              </a:spcBef>
              <a:spcAft>
                <a:spcPts val="1600"/>
              </a:spcAft>
              <a:buNone/>
            </a:pPr>
            <a:r>
              <a:t/>
            </a:r>
            <a:endParaRPr/>
          </a:p>
        </p:txBody>
      </p:sp>
      <p:sp>
        <p:nvSpPr>
          <p:cNvPr id="114" name="Google Shape;114;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