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Helvetica Neue" panose="020B060402020202020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Jf/n1Rp5MIRE78TG0ir/34zP7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908296-2992-4559-B2D5-5BC1A4D8C3CF}">
  <a:tblStyle styleId="{13908296-2992-4559-B2D5-5BC1A4D8C3CF}"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rgbClr val="FFFFFF"/>
      </a:tcTxStyle>
      <a:tcStyle>
        <a:tcBdr/>
        <a:fill>
          <a:solidFill>
            <a:srgbClr val="4F81BD"/>
          </a:solidFill>
        </a:fill>
      </a:tcStyle>
    </a:lastCol>
    <a:firstCol>
      <a:tcTxStyle b="on" i="off">
        <a:font>
          <a:latin typeface="Arial"/>
          <a:ea typeface="Arial"/>
          <a:cs typeface="Arial"/>
        </a:font>
        <a:srgbClr val="FFFFFF"/>
      </a:tcTxStyle>
      <a:tcStyle>
        <a:tcBdr/>
        <a:fill>
          <a:solidFill>
            <a:srgbClr val="4F81BD"/>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9" d="100"/>
          <a:sy n="79" d="100"/>
        </p:scale>
        <p:origin x="848" y="60"/>
      </p:cViewPr>
      <p:guideLst>
        <p:guide orient="horz" pos="162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outing.org/programs/cub-scouts/how-cub-scouting-is-organized/cub-scout-pack-committe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806fb00eb_0_25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806fb00eb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806fb00eb_0_33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806fb00eb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806fb00eb_0_34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806fb00eb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806fb00eb_0_25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806fb00eb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806fb00eb_0_34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806fb00eb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600"/>
              <a:buFont typeface="Arial"/>
              <a:buNone/>
            </a:pPr>
            <a:r>
              <a:rPr lang="en-US" sz="1000">
                <a:solidFill>
                  <a:srgbClr val="000000"/>
                </a:solidFill>
                <a:latin typeface="Trebuchet MS"/>
                <a:ea typeface="Trebuchet MS"/>
                <a:cs typeface="Trebuchet MS"/>
                <a:sym typeface="Trebuchet MS"/>
              </a:rPr>
              <a:t>The treasurer prepares a budget with the previous years expenses and the committee reviews it and approves.</a:t>
            </a:r>
            <a:endParaRPr sz="1000">
              <a:solidFill>
                <a:srgbClr val="000000"/>
              </a:solidFill>
              <a:latin typeface="Trebuchet MS"/>
              <a:ea typeface="Trebuchet MS"/>
              <a:cs typeface="Trebuchet MS"/>
              <a:sym typeface="Trebuchet MS"/>
            </a:endParaRPr>
          </a:p>
          <a:p>
            <a:pPr marL="0" lvl="0" indent="0" algn="l" rtl="0">
              <a:spcBef>
                <a:spcPts val="520"/>
              </a:spcBef>
              <a:spcAft>
                <a:spcPts val="0"/>
              </a:spcAft>
              <a:buClr>
                <a:schemeClr val="dk1"/>
              </a:buClr>
              <a:buSzPts val="2600"/>
              <a:buFont typeface="Arial"/>
              <a:buNone/>
            </a:pPr>
            <a:endParaRPr sz="1000">
              <a:solidFill>
                <a:srgbClr val="000000"/>
              </a:solidFill>
              <a:latin typeface="Trebuchet MS"/>
              <a:ea typeface="Trebuchet MS"/>
              <a:cs typeface="Trebuchet MS"/>
              <a:sym typeface="Trebuchet MS"/>
            </a:endParaRPr>
          </a:p>
          <a:p>
            <a:pPr marL="457200" lvl="0" indent="-355600" algn="l" rtl="0">
              <a:spcBef>
                <a:spcPts val="520"/>
              </a:spcBef>
              <a:spcAft>
                <a:spcPts val="0"/>
              </a:spcAft>
              <a:buClr>
                <a:srgbClr val="000000"/>
              </a:buClr>
              <a:buSzPts val="1000"/>
              <a:buChar char="•"/>
            </a:pPr>
            <a:r>
              <a:rPr lang="en-US" sz="1000">
                <a:solidFill>
                  <a:srgbClr val="000000"/>
                </a:solidFill>
                <a:latin typeface="Trebuchet MS"/>
                <a:ea typeface="Trebuchet MS"/>
                <a:cs typeface="Trebuchet MS"/>
                <a:sym typeface="Trebuchet MS"/>
              </a:rPr>
              <a:t>Plan the estimated expenditure for each pack meeting as well as large scale events such as Blue and Gold, Derby car race, fundraising goals.</a:t>
            </a:r>
            <a:endParaRPr sz="1000">
              <a:solidFill>
                <a:srgbClr val="000000"/>
              </a:solidFill>
              <a:latin typeface="Trebuchet MS"/>
              <a:ea typeface="Trebuchet MS"/>
              <a:cs typeface="Trebuchet MS"/>
              <a:sym typeface="Trebuchet MS"/>
            </a:endParaRPr>
          </a:p>
          <a:p>
            <a:pPr marL="457200" lvl="0" indent="-355600" algn="l" rtl="0">
              <a:spcBef>
                <a:spcPts val="520"/>
              </a:spcBef>
              <a:spcAft>
                <a:spcPts val="0"/>
              </a:spcAft>
              <a:buClr>
                <a:srgbClr val="000000"/>
              </a:buClr>
              <a:buSzPts val="1000"/>
              <a:buChar char="•"/>
            </a:pPr>
            <a:r>
              <a:rPr lang="en-US" sz="1000">
                <a:solidFill>
                  <a:srgbClr val="000000"/>
                </a:solidFill>
                <a:latin typeface="Trebuchet MS"/>
                <a:ea typeface="Trebuchet MS"/>
                <a:cs typeface="Trebuchet MS"/>
                <a:sym typeface="Trebuchet MS"/>
              </a:rPr>
              <a:t>Registration, boys life</a:t>
            </a:r>
            <a:endParaRPr sz="1000">
              <a:solidFill>
                <a:srgbClr val="000000"/>
              </a:solidFill>
              <a:latin typeface="Trebuchet MS"/>
              <a:ea typeface="Trebuchet MS"/>
              <a:cs typeface="Trebuchet MS"/>
              <a:sym typeface="Trebuchet MS"/>
            </a:endParaRPr>
          </a:p>
          <a:p>
            <a:pPr marL="457200" lvl="0" indent="-355600" algn="l" rtl="0">
              <a:spcBef>
                <a:spcPts val="520"/>
              </a:spcBef>
              <a:spcAft>
                <a:spcPts val="0"/>
              </a:spcAft>
              <a:buClr>
                <a:srgbClr val="000000"/>
              </a:buClr>
              <a:buSzPts val="1000"/>
              <a:buChar char="•"/>
            </a:pPr>
            <a:r>
              <a:rPr lang="en-US" sz="1000">
                <a:solidFill>
                  <a:srgbClr val="000000"/>
                </a:solidFill>
                <a:latin typeface="Trebuchet MS"/>
                <a:ea typeface="Trebuchet MS"/>
                <a:cs typeface="Trebuchet MS"/>
                <a:sym typeface="Trebuchet MS"/>
              </a:rPr>
              <a:t>Reserve Fund</a:t>
            </a:r>
            <a:endParaRPr sz="1000">
              <a:solidFill>
                <a:srgbClr val="000000"/>
              </a:solidFill>
              <a:latin typeface="Trebuchet MS"/>
              <a:ea typeface="Trebuchet MS"/>
              <a:cs typeface="Trebuchet MS"/>
              <a:sym typeface="Trebuchet MS"/>
            </a:endParaRPr>
          </a:p>
          <a:p>
            <a:pPr marL="457200" lvl="0" indent="-355600" algn="l" rtl="0">
              <a:spcBef>
                <a:spcPts val="520"/>
              </a:spcBef>
              <a:spcAft>
                <a:spcPts val="0"/>
              </a:spcAft>
              <a:buClr>
                <a:srgbClr val="000000"/>
              </a:buClr>
              <a:buSzPts val="1000"/>
              <a:buChar char="•"/>
            </a:pPr>
            <a:r>
              <a:rPr lang="en-US" sz="1000">
                <a:solidFill>
                  <a:srgbClr val="000000"/>
                </a:solidFill>
                <a:latin typeface="Trebuchet MS"/>
                <a:ea typeface="Trebuchet MS"/>
                <a:cs typeface="Trebuchet MS"/>
                <a:sym typeface="Trebuchet MS"/>
              </a:rPr>
              <a:t>Program Materials</a:t>
            </a:r>
            <a:endParaRPr sz="1000">
              <a:solidFill>
                <a:srgbClr val="000000"/>
              </a:solidFill>
              <a:latin typeface="Trebuchet MS"/>
              <a:ea typeface="Trebuchet MS"/>
              <a:cs typeface="Trebuchet MS"/>
              <a:sym typeface="Trebuchet MS"/>
            </a:endParaRPr>
          </a:p>
          <a:p>
            <a:pPr marL="457200" lvl="0" indent="-355600" algn="l" rtl="0">
              <a:spcBef>
                <a:spcPts val="520"/>
              </a:spcBef>
              <a:spcAft>
                <a:spcPts val="0"/>
              </a:spcAft>
              <a:buClr>
                <a:srgbClr val="000000"/>
              </a:buClr>
              <a:buSzPts val="1000"/>
              <a:buChar char="•"/>
            </a:pPr>
            <a:r>
              <a:rPr lang="en-US" sz="1000">
                <a:solidFill>
                  <a:srgbClr val="000000"/>
                </a:solidFill>
                <a:latin typeface="Trebuchet MS"/>
                <a:ea typeface="Trebuchet MS"/>
                <a:cs typeface="Trebuchet MS"/>
                <a:sym typeface="Trebuchet MS"/>
              </a:rPr>
              <a:t>Activities, summer picnic</a:t>
            </a:r>
            <a:endParaRPr sz="1000">
              <a:solidFill>
                <a:srgbClr val="000000"/>
              </a:solidFill>
              <a:latin typeface="Trebuchet MS"/>
              <a:ea typeface="Trebuchet MS"/>
              <a:cs typeface="Trebuchet MS"/>
              <a:sym typeface="Trebuchet MS"/>
            </a:endParaRPr>
          </a:p>
          <a:p>
            <a:pPr marL="457200" lvl="0" indent="-292100" algn="l" rtl="0">
              <a:spcBef>
                <a:spcPts val="520"/>
              </a:spcBef>
              <a:spcAft>
                <a:spcPts val="0"/>
              </a:spcAft>
              <a:buClr>
                <a:schemeClr val="dk1"/>
              </a:buClr>
              <a:buSzPts val="2600"/>
              <a:buFont typeface="Arial"/>
              <a:buNone/>
            </a:pPr>
            <a:endParaRPr sz="1000">
              <a:solidFill>
                <a:srgbClr val="000000"/>
              </a:solidFill>
              <a:latin typeface="Trebuchet MS"/>
              <a:ea typeface="Trebuchet MS"/>
              <a:cs typeface="Trebuchet MS"/>
              <a:sym typeface="Trebuchet MS"/>
            </a:endParaRPr>
          </a:p>
          <a:p>
            <a:pPr marL="0" lvl="0" indent="0" algn="l" rtl="0">
              <a:spcBef>
                <a:spcPts val="0"/>
              </a:spcBef>
              <a:spcAft>
                <a:spcPts val="0"/>
              </a:spcAft>
              <a:buNone/>
            </a:pPr>
            <a:endParaRPr sz="10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806fb00e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7806fb00eb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To help pay for the many awards and activities you and your son will be participating in this year, we will be doing several fundraisers.  One of our major fundraisers is the Trails End Popcorn sale.  The popcorn sale along with our other fundraising projects are opportunities for your son to “earn his way” in paying for Scouting activities available to him.  Product selling teaches Scouts selling and communication skills.  In addition to that, you son can qualify for some fantastic prizes!</a:t>
            </a:r>
            <a:endParaRPr/>
          </a:p>
          <a:p>
            <a:pPr marL="0" marR="0" lvl="0" indent="0" algn="l" rtl="0">
              <a:lnSpc>
                <a:spcPct val="100000"/>
              </a:lnSpc>
              <a:spcBef>
                <a:spcPts val="0"/>
              </a:spcBef>
              <a:spcAft>
                <a:spcPts val="0"/>
              </a:spcAft>
              <a:buSzPts val="1400"/>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Popcorn Sales – profits cover about 50% of our pack’s operating expenses</a:t>
            </a:r>
            <a:endParaRPr/>
          </a:p>
          <a:p>
            <a:pPr marL="0" marR="0" lvl="0" indent="0" algn="l" rtl="0">
              <a:lnSpc>
                <a:spcPct val="100000"/>
              </a:lnSpc>
              <a:spcBef>
                <a:spcPts val="0"/>
              </a:spcBef>
              <a:spcAft>
                <a:spcPts val="0"/>
              </a:spcAft>
              <a:buSzPts val="1400"/>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Friends of Scouting (FoS) Donation ($100+) – keeps our various regional camps running</a:t>
            </a:r>
            <a:endParaRPr/>
          </a:p>
        </p:txBody>
      </p:sp>
      <p:sp>
        <p:nvSpPr>
          <p:cNvPr id="216" name="Google Shape;216;g7806fb00eb_0_3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15</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26" name="Google Shape;2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4: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806fb00eb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7" name="Google Shape;237;g7806fb00eb_0_22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42" name="Google Shape;2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806fb00eb_0_174: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806fb00e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59" name="Google Shape;2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Leaders take training and are updated. </a:t>
            </a:r>
            <a:endParaRPr/>
          </a:p>
        </p:txBody>
      </p:sp>
      <p:sp>
        <p:nvSpPr>
          <p:cNvPr id="265" name="Google Shape;2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1" name="Google Shape;2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7" name="Google Shape;27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83" name="Google Shape;2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89" name="Google Shape;2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810a56e31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810a56e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810a56e3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03" name="Google Shape;303;g7810a56e3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09" name="Google Shape;3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806fb00eb_0_1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806fb00e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1" i="0" u="sng" strike="noStrike" cap="none">
                <a:solidFill>
                  <a:schemeClr val="hlink"/>
                </a:solidFill>
                <a:latin typeface="Arial"/>
                <a:ea typeface="Arial"/>
                <a:cs typeface="Arial"/>
                <a:sym typeface="Arial"/>
                <a:hlinkClick r:id="rId3"/>
              </a:rPr>
              <a:t>Pack Committee</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Made up of parents, leaders, and other caring adults the pack committee works to support den leaders and the cubmaster.  </a:t>
            </a:r>
            <a:endParaRPr/>
          </a:p>
          <a:p>
            <a:pPr marL="0" marR="0" lvl="0" indent="0" algn="l" rtl="0">
              <a:lnSpc>
                <a:spcPct val="100000"/>
              </a:lnSpc>
              <a:spcBef>
                <a:spcPts val="0"/>
              </a:spcBef>
              <a:spcAft>
                <a:spcPts val="0"/>
              </a:spcAft>
              <a:buSzPts val="1400"/>
              <a:buNone/>
            </a:pPr>
            <a:r>
              <a:rPr lang="en-US" sz="1100" b="1" i="0" u="sng" strike="noStrike" cap="none">
                <a:solidFill>
                  <a:schemeClr val="hlink"/>
                </a:solidFill>
                <a:latin typeface="Arial"/>
                <a:ea typeface="Arial"/>
                <a:cs typeface="Arial"/>
                <a:sym typeface="Arial"/>
                <a:hlinkClick r:id="rId3"/>
              </a:rPr>
              <a:t>Pack Committee Chair</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The top volunteer in the pack is the Pack Committee Chair.  They are responsible for ensuring enough qualified adult volunteers are in place to provide the program.  They lead the pack committee meetings.</a:t>
            </a:r>
            <a:endParaRPr/>
          </a:p>
          <a:p>
            <a:pPr marL="0" marR="0" lvl="0" indent="0" algn="l" rtl="0">
              <a:lnSpc>
                <a:spcPct val="100000"/>
              </a:lnSpc>
              <a:spcBef>
                <a:spcPts val="0"/>
              </a:spcBef>
              <a:spcAft>
                <a:spcPts val="0"/>
              </a:spcAft>
              <a:buSzPts val="1400"/>
              <a:buNone/>
            </a:pPr>
            <a:r>
              <a:rPr lang="en-US" sz="1100" b="1" i="0" u="none" strike="noStrike" cap="none">
                <a:solidFill>
                  <a:schemeClr val="dk1"/>
                </a:solidFill>
                <a:latin typeface="Arial"/>
                <a:ea typeface="Arial"/>
                <a:cs typeface="Arial"/>
                <a:sym typeface="Arial"/>
              </a:rPr>
              <a:t>Chartered Organization</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This is the organization that partners with the Boy Scouts of America to deliver a Scouting program.  They adopt Scouting to serve the youth in the community.</a:t>
            </a:r>
            <a:endParaRPr/>
          </a:p>
          <a:p>
            <a:pPr marL="0" marR="0" lvl="0" indent="0" algn="l" rtl="0">
              <a:lnSpc>
                <a:spcPct val="100000"/>
              </a:lnSpc>
              <a:spcBef>
                <a:spcPts val="0"/>
              </a:spcBef>
              <a:spcAft>
                <a:spcPts val="0"/>
              </a:spcAft>
              <a:buSzPts val="1400"/>
              <a:buNone/>
            </a:pPr>
            <a:r>
              <a:rPr lang="en-US" sz="1100" b="1" i="0" u="none" strike="noStrike" cap="none">
                <a:solidFill>
                  <a:schemeClr val="dk1"/>
                </a:solidFill>
                <a:latin typeface="Arial"/>
                <a:ea typeface="Arial"/>
                <a:cs typeface="Arial"/>
                <a:sym typeface="Arial"/>
              </a:rPr>
              <a:t>Chartered Organization Representative</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i="0" u="none" strike="noStrike" cap="none">
                <a:solidFill>
                  <a:schemeClr val="dk1"/>
                </a:solidFill>
                <a:latin typeface="Arial"/>
                <a:ea typeface="Arial"/>
                <a:cs typeface="Arial"/>
                <a:sym typeface="Arial"/>
              </a:rPr>
              <a:t>This person appoints the Pack Committee Chair and approves all adult leaders.  They provide resources from the chartered organization. </a:t>
            </a:r>
            <a:endParaRPr/>
          </a:p>
          <a:p>
            <a:pPr marL="0" marR="0" lvl="0" indent="0" algn="l" rtl="0">
              <a:lnSpc>
                <a:spcPct val="100000"/>
              </a:lnSpc>
              <a:spcBef>
                <a:spcPts val="0"/>
              </a:spcBef>
              <a:spcAft>
                <a:spcPts val="0"/>
              </a:spcAft>
              <a:buSzPts val="1400"/>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806fb00eb_0_33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806fb00eb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806fb00eb_0_179: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806fb00e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806fb00eb_0_22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806fb00eb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806fb00eb_0_23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806fb00eb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806fb00eb_0_23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806fb00eb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16"/>
          <p:cNvSpPr txBox="1">
            <a:spLocks noGrp="1"/>
          </p:cNvSpPr>
          <p:nvPr>
            <p:ph type="ctrTitle"/>
          </p:nvPr>
        </p:nvSpPr>
        <p:spPr>
          <a:xfrm>
            <a:off x="1676400" y="1597819"/>
            <a:ext cx="7162800" cy="1102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12" name="Google Shape;12;p16"/>
          <p:cNvSpPr txBox="1">
            <a:spLocks noGrp="1"/>
          </p:cNvSpPr>
          <p:nvPr>
            <p:ph type="subTitle" idx="1"/>
          </p:nvPr>
        </p:nvSpPr>
        <p:spPr>
          <a:xfrm>
            <a:off x="1676400" y="2914650"/>
            <a:ext cx="7162800" cy="1314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520"/>
              </a:spcBef>
              <a:spcAft>
                <a:spcPts val="0"/>
              </a:spcAft>
              <a:buClr>
                <a:srgbClr val="FFFFFF"/>
              </a:buClr>
              <a:buSzPts val="2600"/>
              <a:buFont typeface="Arial"/>
              <a:buNone/>
              <a:defRPr sz="2600" b="0" i="0" u="none" strike="noStrike" cap="none">
                <a:solidFill>
                  <a:srgbClr val="FFFFFF"/>
                </a:solidFill>
                <a:latin typeface="Trebuchet MS"/>
                <a:ea typeface="Trebuchet MS"/>
                <a:cs typeface="Trebuchet MS"/>
                <a:sym typeface="Trebuchet MS"/>
              </a:defRPr>
            </a:lvl1pPr>
            <a:lvl2pPr marR="0" lvl="1" algn="ctr">
              <a:lnSpc>
                <a:spcPct val="100000"/>
              </a:lnSpc>
              <a:spcBef>
                <a:spcPts val="440"/>
              </a:spcBef>
              <a:spcAft>
                <a:spcPts val="0"/>
              </a:spcAft>
              <a:buClr>
                <a:srgbClr val="888888"/>
              </a:buClr>
              <a:buSzPts val="2200"/>
              <a:buFont typeface="Arial"/>
              <a:buNone/>
              <a:defRPr sz="2200" b="0" i="0" u="none" strike="noStrike" cap="none">
                <a:solidFill>
                  <a:srgbClr val="888888"/>
                </a:solidFill>
                <a:latin typeface="Trebuchet MS"/>
                <a:ea typeface="Trebuchet MS"/>
                <a:cs typeface="Trebuchet MS"/>
                <a:sym typeface="Trebuchet MS"/>
              </a:defRPr>
            </a:lvl2pPr>
            <a:lvl3pPr marR="0" lvl="2"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3pPr>
            <a:lvl4pPr marR="0" lvl="3"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rebuchet MS"/>
                <a:ea typeface="Trebuchet MS"/>
                <a:cs typeface="Trebuchet MS"/>
                <a:sym typeface="Trebuchet MS"/>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Trebuchet MS"/>
                <a:ea typeface="Trebuchet MS"/>
                <a:cs typeface="Trebuchet MS"/>
                <a:sym typeface="Trebuchet MS"/>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 name="Google Shape;13;p16"/>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14"/>
        <p:cNvGrpSpPr/>
        <p:nvPr/>
      </p:nvGrpSpPr>
      <p:grpSpPr>
        <a:xfrm>
          <a:off x="0" y="0"/>
          <a:ext cx="0" cy="0"/>
          <a:chOff x="0" y="0"/>
          <a:chExt cx="0" cy="0"/>
        </a:xfrm>
      </p:grpSpPr>
      <p:sp>
        <p:nvSpPr>
          <p:cNvPr id="15" name="Google Shape;15;p17"/>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16" name="Google Shape;16;p17"/>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19" name="Google Shape;19;p18"/>
          <p:cNvSpPr txBox="1">
            <a:spLocks noGrp="1"/>
          </p:cNvSpPr>
          <p:nvPr>
            <p:ph type="body" idx="1"/>
          </p:nvPr>
        </p:nvSpPr>
        <p:spPr>
          <a:xfrm>
            <a:off x="1676400" y="1200150"/>
            <a:ext cx="7239000" cy="3394500"/>
          </a:xfrm>
          <a:prstGeom prst="rect">
            <a:avLst/>
          </a:prstGeom>
          <a:noFill/>
          <a:ln>
            <a:noFill/>
          </a:ln>
        </p:spPr>
        <p:txBody>
          <a:bodyPr spcFirstLastPara="1" wrap="square" lIns="91425" tIns="91425" rIns="91425" bIns="91425" anchor="t" anchorCtr="0">
            <a:noAutofit/>
          </a:bodyPr>
          <a:lstStyle>
            <a:lvl1pPr marL="457200" marR="0" lvl="0" indent="-393700" algn="l">
              <a:lnSpc>
                <a:spcPct val="100000"/>
              </a:lnSpc>
              <a:spcBef>
                <a:spcPts val="520"/>
              </a:spcBef>
              <a:spcAft>
                <a:spcPts val="0"/>
              </a:spcAft>
              <a:buClr>
                <a:schemeClr val="lt1"/>
              </a:buClr>
              <a:buSzPts val="2600"/>
              <a:buFont typeface="Arial"/>
              <a:buChar char="•"/>
              <a:defRPr sz="2600" b="0" i="0" u="none" strike="noStrike" cap="none">
                <a:solidFill>
                  <a:schemeClr val="lt1"/>
                </a:solidFill>
                <a:latin typeface="Trebuchet MS"/>
                <a:ea typeface="Trebuchet MS"/>
                <a:cs typeface="Trebuchet MS"/>
                <a:sym typeface="Trebuchet MS"/>
              </a:defRPr>
            </a:lvl1pPr>
            <a:lvl2pPr marL="914400" marR="0" lvl="1" indent="-368300" algn="l">
              <a:lnSpc>
                <a:spcPct val="100000"/>
              </a:lnSpc>
              <a:spcBef>
                <a:spcPts val="440"/>
              </a:spcBef>
              <a:spcAft>
                <a:spcPts val="0"/>
              </a:spcAft>
              <a:buClr>
                <a:schemeClr val="lt1"/>
              </a:buClr>
              <a:buSzPts val="2200"/>
              <a:buFont typeface="Arial"/>
              <a:buChar char="–"/>
              <a:defRPr sz="2200" b="0" i="0" u="none" strike="noStrike" cap="none">
                <a:solidFill>
                  <a:schemeClr val="lt1"/>
                </a:solidFill>
                <a:latin typeface="Trebuchet MS"/>
                <a:ea typeface="Trebuchet MS"/>
                <a:cs typeface="Trebuchet MS"/>
                <a:sym typeface="Trebuchet MS"/>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18"/>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1676399" y="3305175"/>
            <a:ext cx="7239000" cy="102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4000"/>
              <a:buFont typeface="Trebuchet MS"/>
              <a:buNone/>
              <a:defRPr sz="4000" b="1"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23" name="Google Shape;23;p19"/>
          <p:cNvSpPr txBox="1">
            <a:spLocks noGrp="1"/>
          </p:cNvSpPr>
          <p:nvPr>
            <p:ph type="body" idx="1"/>
          </p:nvPr>
        </p:nvSpPr>
        <p:spPr>
          <a:xfrm>
            <a:off x="1676399" y="2180035"/>
            <a:ext cx="7239000" cy="1125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FFFFFF"/>
              </a:buClr>
              <a:buSzPts val="2000"/>
              <a:buFont typeface="Arial"/>
              <a:buNone/>
              <a:defRPr sz="2000" b="0" i="0" u="none" strike="noStrike" cap="none">
                <a:solidFill>
                  <a:srgbClr val="FFFFFF"/>
                </a:solidFill>
                <a:latin typeface="Trebuchet MS"/>
                <a:ea typeface="Trebuchet MS"/>
                <a:cs typeface="Trebuchet MS"/>
                <a:sym typeface="Trebuchet MS"/>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rebuchet MS"/>
                <a:ea typeface="Trebuchet MS"/>
                <a:cs typeface="Trebuchet MS"/>
                <a:sym typeface="Trebuchet MS"/>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Trebuchet MS"/>
                <a:ea typeface="Trebuchet MS"/>
                <a:cs typeface="Trebuchet MS"/>
                <a:sym typeface="Trebuchet MS"/>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rebuchet MS"/>
                <a:ea typeface="Trebuchet MS"/>
                <a:cs typeface="Trebuchet MS"/>
                <a:sym typeface="Trebuchet MS"/>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rebuchet MS"/>
                <a:ea typeface="Trebuchet MS"/>
                <a:cs typeface="Trebuchet MS"/>
                <a:sym typeface="Trebuchet MS"/>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19"/>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27" name="Google Shape;27;p20"/>
          <p:cNvSpPr txBox="1">
            <a:spLocks noGrp="1"/>
          </p:cNvSpPr>
          <p:nvPr>
            <p:ph type="body" idx="1"/>
          </p:nvPr>
        </p:nvSpPr>
        <p:spPr>
          <a:xfrm>
            <a:off x="1676400" y="1151334"/>
            <a:ext cx="3429000" cy="4797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Trebuchet MS"/>
                <a:ea typeface="Trebuchet MS"/>
                <a:cs typeface="Trebuchet MS"/>
                <a:sym typeface="Trebuchet MS"/>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Trebuchet MS"/>
                <a:ea typeface="Trebuchet MS"/>
                <a:cs typeface="Trebuchet MS"/>
                <a:sym typeface="Trebuchet MS"/>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Trebuchet MS"/>
                <a:ea typeface="Trebuchet MS"/>
                <a:cs typeface="Trebuchet MS"/>
                <a:sym typeface="Trebuchet MS"/>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Trebuchet MS"/>
                <a:ea typeface="Trebuchet MS"/>
                <a:cs typeface="Trebuchet MS"/>
                <a:sym typeface="Trebuchet MS"/>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Trebuchet MS"/>
                <a:ea typeface="Trebuchet MS"/>
                <a:cs typeface="Trebuchet MS"/>
                <a:sym typeface="Trebuchet MS"/>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 name="Google Shape;28;p20"/>
          <p:cNvSpPr txBox="1">
            <a:spLocks noGrp="1"/>
          </p:cNvSpPr>
          <p:nvPr>
            <p:ph type="body" idx="2"/>
          </p:nvPr>
        </p:nvSpPr>
        <p:spPr>
          <a:xfrm>
            <a:off x="1676400" y="1631156"/>
            <a:ext cx="3429000" cy="29634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9" name="Google Shape;29;p20"/>
          <p:cNvSpPr txBox="1">
            <a:spLocks noGrp="1"/>
          </p:cNvSpPr>
          <p:nvPr>
            <p:ph type="body" idx="3"/>
          </p:nvPr>
        </p:nvSpPr>
        <p:spPr>
          <a:xfrm>
            <a:off x="5334000" y="1151334"/>
            <a:ext cx="3581400" cy="4797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Trebuchet MS"/>
                <a:ea typeface="Trebuchet MS"/>
                <a:cs typeface="Trebuchet MS"/>
                <a:sym typeface="Trebuchet MS"/>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Trebuchet MS"/>
                <a:ea typeface="Trebuchet MS"/>
                <a:cs typeface="Trebuchet MS"/>
                <a:sym typeface="Trebuchet MS"/>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Trebuchet MS"/>
                <a:ea typeface="Trebuchet MS"/>
                <a:cs typeface="Trebuchet MS"/>
                <a:sym typeface="Trebuchet MS"/>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Trebuchet MS"/>
                <a:ea typeface="Trebuchet MS"/>
                <a:cs typeface="Trebuchet MS"/>
                <a:sym typeface="Trebuchet MS"/>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Trebuchet MS"/>
                <a:ea typeface="Trebuchet MS"/>
                <a:cs typeface="Trebuchet MS"/>
                <a:sym typeface="Trebuchet MS"/>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20"/>
          <p:cNvSpPr txBox="1">
            <a:spLocks noGrp="1"/>
          </p:cNvSpPr>
          <p:nvPr>
            <p:ph type="body" idx="4"/>
          </p:nvPr>
        </p:nvSpPr>
        <p:spPr>
          <a:xfrm>
            <a:off x="5334000" y="1631156"/>
            <a:ext cx="3581400" cy="29634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 name="Google Shape;31;p20"/>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1676400" y="204788"/>
            <a:ext cx="2895600" cy="871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2000"/>
              <a:buFont typeface="Trebuchet MS"/>
              <a:buNone/>
              <a:defRPr sz="2000" b="1"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34" name="Google Shape;34;p21"/>
          <p:cNvSpPr txBox="1">
            <a:spLocks noGrp="1"/>
          </p:cNvSpPr>
          <p:nvPr>
            <p:ph type="body" idx="1"/>
          </p:nvPr>
        </p:nvSpPr>
        <p:spPr>
          <a:xfrm>
            <a:off x="4800600" y="204788"/>
            <a:ext cx="4114800" cy="43899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Trebuchet MS"/>
                <a:ea typeface="Trebuchet MS"/>
                <a:cs typeface="Trebuchet MS"/>
                <a:sym typeface="Trebuchet MS"/>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Trebuchet MS"/>
                <a:ea typeface="Trebuchet MS"/>
                <a:cs typeface="Trebuchet MS"/>
                <a:sym typeface="Trebuchet MS"/>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21"/>
          <p:cNvSpPr txBox="1">
            <a:spLocks noGrp="1"/>
          </p:cNvSpPr>
          <p:nvPr>
            <p:ph type="body" idx="2"/>
          </p:nvPr>
        </p:nvSpPr>
        <p:spPr>
          <a:xfrm>
            <a:off x="1676400" y="1076325"/>
            <a:ext cx="2895600" cy="3518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Trebuchet MS"/>
                <a:ea typeface="Trebuchet MS"/>
                <a:cs typeface="Trebuchet MS"/>
                <a:sym typeface="Trebuchet MS"/>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Trebuchet MS"/>
                <a:ea typeface="Trebuchet MS"/>
                <a:cs typeface="Trebuchet MS"/>
                <a:sym typeface="Trebuchet MS"/>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Trebuchet MS"/>
                <a:ea typeface="Trebuchet MS"/>
                <a:cs typeface="Trebuchet MS"/>
                <a:sym typeface="Trebuchet MS"/>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Trebuchet MS"/>
                <a:ea typeface="Trebuchet MS"/>
                <a:cs typeface="Trebuchet MS"/>
                <a:sym typeface="Trebuchet MS"/>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6" name="Google Shape;36;p21"/>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2000"/>
              <a:buFont typeface="Trebuchet MS"/>
              <a:buNone/>
              <a:defRPr sz="2000" b="1"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39" name="Google Shape;39;p22"/>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Google Shape;40;p22"/>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Trebuchet MS"/>
                <a:ea typeface="Trebuchet MS"/>
                <a:cs typeface="Trebuchet MS"/>
                <a:sym typeface="Trebuchet MS"/>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Trebuchet MS"/>
                <a:ea typeface="Trebuchet MS"/>
                <a:cs typeface="Trebuchet MS"/>
                <a:sym typeface="Trebuchet MS"/>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Trebuchet MS"/>
                <a:ea typeface="Trebuchet MS"/>
                <a:cs typeface="Trebuchet MS"/>
                <a:sym typeface="Trebuchet MS"/>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Trebuchet MS"/>
                <a:ea typeface="Trebuchet MS"/>
                <a:cs typeface="Trebuchet MS"/>
                <a:sym typeface="Trebuchet MS"/>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Google Shape;41;p22"/>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44" name="Google Shape;44;p23"/>
          <p:cNvSpPr txBox="1">
            <a:spLocks noGrp="1"/>
          </p:cNvSpPr>
          <p:nvPr>
            <p:ph type="body" idx="1"/>
          </p:nvPr>
        </p:nvSpPr>
        <p:spPr>
          <a:xfrm rot="5400000">
            <a:off x="3598649" y="-722100"/>
            <a:ext cx="3394500" cy="7239000"/>
          </a:xfrm>
          <a:prstGeom prst="rect">
            <a:avLst/>
          </a:prstGeom>
          <a:noFill/>
          <a:ln>
            <a:noFill/>
          </a:ln>
        </p:spPr>
        <p:txBody>
          <a:bodyPr spcFirstLastPara="1" wrap="square" lIns="91425" tIns="91425" rIns="91425" bIns="91425" anchor="t" anchorCtr="0">
            <a:noAutofit/>
          </a:bodyPr>
          <a:lstStyle>
            <a:lvl1pPr marL="457200" marR="0" lvl="0" indent="-393700" algn="l">
              <a:lnSpc>
                <a:spcPct val="100000"/>
              </a:lnSpc>
              <a:spcBef>
                <a:spcPts val="520"/>
              </a:spcBef>
              <a:spcAft>
                <a:spcPts val="0"/>
              </a:spcAft>
              <a:buClr>
                <a:schemeClr val="lt1"/>
              </a:buClr>
              <a:buSzPts val="2600"/>
              <a:buFont typeface="Arial"/>
              <a:buChar char="•"/>
              <a:defRPr sz="2600" b="0" i="0" u="none" strike="noStrike" cap="none">
                <a:solidFill>
                  <a:schemeClr val="lt1"/>
                </a:solidFill>
                <a:latin typeface="Trebuchet MS"/>
                <a:ea typeface="Trebuchet MS"/>
                <a:cs typeface="Trebuchet MS"/>
                <a:sym typeface="Trebuchet MS"/>
              </a:defRPr>
            </a:lvl1pPr>
            <a:lvl2pPr marL="914400" marR="0" lvl="1" indent="-368300" algn="l">
              <a:lnSpc>
                <a:spcPct val="100000"/>
              </a:lnSpc>
              <a:spcBef>
                <a:spcPts val="440"/>
              </a:spcBef>
              <a:spcAft>
                <a:spcPts val="0"/>
              </a:spcAft>
              <a:buClr>
                <a:schemeClr val="lt1"/>
              </a:buClr>
              <a:buSzPts val="2200"/>
              <a:buFont typeface="Arial"/>
              <a:buChar char="–"/>
              <a:defRPr sz="2200" b="0" i="0" u="none" strike="noStrike" cap="none">
                <a:solidFill>
                  <a:schemeClr val="lt1"/>
                </a:solidFill>
                <a:latin typeface="Trebuchet MS"/>
                <a:ea typeface="Trebuchet MS"/>
                <a:cs typeface="Trebuchet MS"/>
                <a:sym typeface="Trebuchet MS"/>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23"/>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46"/>
        <p:cNvGrpSpPr/>
        <p:nvPr/>
      </p:nvGrpSpPr>
      <p:grpSpPr>
        <a:xfrm>
          <a:off x="0" y="0"/>
          <a:ext cx="0" cy="0"/>
          <a:chOff x="0" y="0"/>
          <a:chExt cx="0" cy="0"/>
        </a:xfrm>
      </p:grpSpPr>
      <p:sp>
        <p:nvSpPr>
          <p:cNvPr id="47" name="Google Shape;47;p24"/>
          <p:cNvSpPr txBox="1">
            <a:spLocks noGrp="1"/>
          </p:cNvSpPr>
          <p:nvPr>
            <p:ph type="title"/>
          </p:nvPr>
        </p:nvSpPr>
        <p:spPr>
          <a:xfrm rot="5400000">
            <a:off x="5463749" y="1371628"/>
            <a:ext cx="4388700" cy="20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48" name="Google Shape;48;p24"/>
          <p:cNvSpPr txBox="1">
            <a:spLocks noGrp="1"/>
          </p:cNvSpPr>
          <p:nvPr>
            <p:ph type="body" idx="1"/>
          </p:nvPr>
        </p:nvSpPr>
        <p:spPr>
          <a:xfrm rot="5400000">
            <a:off x="1882350" y="28"/>
            <a:ext cx="4388700" cy="4800600"/>
          </a:xfrm>
          <a:prstGeom prst="rect">
            <a:avLst/>
          </a:prstGeom>
          <a:noFill/>
          <a:ln>
            <a:noFill/>
          </a:ln>
        </p:spPr>
        <p:txBody>
          <a:bodyPr spcFirstLastPara="1" wrap="square" lIns="91425" tIns="91425" rIns="91425" bIns="91425" anchor="t" anchorCtr="0">
            <a:noAutofit/>
          </a:bodyPr>
          <a:lstStyle>
            <a:lvl1pPr marL="457200" marR="0" lvl="0" indent="-393700" algn="l">
              <a:lnSpc>
                <a:spcPct val="100000"/>
              </a:lnSpc>
              <a:spcBef>
                <a:spcPts val="520"/>
              </a:spcBef>
              <a:spcAft>
                <a:spcPts val="0"/>
              </a:spcAft>
              <a:buClr>
                <a:schemeClr val="lt1"/>
              </a:buClr>
              <a:buSzPts val="2600"/>
              <a:buFont typeface="Arial"/>
              <a:buChar char="•"/>
              <a:defRPr sz="2600" b="0" i="0" u="none" strike="noStrike" cap="none">
                <a:solidFill>
                  <a:schemeClr val="lt1"/>
                </a:solidFill>
                <a:latin typeface="Trebuchet MS"/>
                <a:ea typeface="Trebuchet MS"/>
                <a:cs typeface="Trebuchet MS"/>
                <a:sym typeface="Trebuchet MS"/>
              </a:defRPr>
            </a:lvl1pPr>
            <a:lvl2pPr marL="914400" marR="0" lvl="1" indent="-368300" algn="l">
              <a:lnSpc>
                <a:spcPct val="100000"/>
              </a:lnSpc>
              <a:spcBef>
                <a:spcPts val="440"/>
              </a:spcBef>
              <a:spcAft>
                <a:spcPts val="0"/>
              </a:spcAft>
              <a:buClr>
                <a:schemeClr val="lt1"/>
              </a:buClr>
              <a:buSzPts val="2200"/>
              <a:buFont typeface="Arial"/>
              <a:buChar char="–"/>
              <a:defRPr sz="2200" b="0" i="0" u="none" strike="noStrike" cap="none">
                <a:solidFill>
                  <a:schemeClr val="lt1"/>
                </a:solidFill>
                <a:latin typeface="Trebuchet MS"/>
                <a:ea typeface="Trebuchet MS"/>
                <a:cs typeface="Trebuchet MS"/>
                <a:sym typeface="Trebuchet MS"/>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24"/>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800"/>
              <a:buFont typeface="Trebuchet MS"/>
              <a:buNone/>
              <a:defRPr sz="800">
                <a:solidFill>
                  <a:srgbClr val="FFFFFF"/>
                </a:solidFill>
                <a:latin typeface="Trebuchet MS"/>
                <a:ea typeface="Trebuchet MS"/>
                <a:cs typeface="Trebuchet MS"/>
                <a:sym typeface="Trebuchet MS"/>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1pPr>
            <a:lvl2pPr marR="0" lvl="1" algn="l" rtl="0">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2pPr>
            <a:lvl3pPr marR="0" lvl="2" algn="l" rtl="0">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3pPr>
            <a:lvl4pPr marR="0" lvl="3" algn="l" rtl="0">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4pPr>
            <a:lvl5pPr marR="0" lvl="4" algn="l" rtl="0">
              <a:lnSpc>
                <a:spcPct val="100000"/>
              </a:lnSpc>
              <a:spcBef>
                <a:spcPts val="0"/>
              </a:spcBef>
              <a:spcAft>
                <a:spcPts val="0"/>
              </a:spcAft>
              <a:buClr>
                <a:srgbClr val="FFFFFF"/>
              </a:buClr>
              <a:buSzPts val="4000"/>
              <a:buFont typeface="Trebuchet MS"/>
              <a:buNone/>
              <a:defRPr sz="4000" b="0" i="0" u="none" strike="noStrike" cap="none">
                <a:solidFill>
                  <a:srgbClr val="FFFFFF"/>
                </a:solidFill>
                <a:latin typeface="Trebuchet MS"/>
                <a:ea typeface="Trebuchet MS"/>
                <a:cs typeface="Trebuchet MS"/>
                <a:sym typeface="Trebuchet MS"/>
              </a:defRPr>
            </a:lvl5pPr>
            <a:lvl6pPr marR="0" lvl="5" algn="l" rtl="0">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FFFFFF"/>
              </a:buClr>
              <a:buSzPts val="4000"/>
              <a:buFont typeface="Helvetica Neue"/>
              <a:buNone/>
              <a:defRPr sz="4000" b="1" i="0" u="none" strike="noStrike" cap="none">
                <a:solidFill>
                  <a:srgbClr val="FFFFFF"/>
                </a:solidFill>
                <a:latin typeface="Helvetica Neue"/>
                <a:ea typeface="Helvetica Neue"/>
                <a:cs typeface="Helvetica Neue"/>
                <a:sym typeface="Helvetica Neue"/>
              </a:defRPr>
            </a:lvl9pPr>
          </a:lstStyle>
          <a:p>
            <a:endParaRPr/>
          </a:p>
        </p:txBody>
      </p:sp>
      <p:sp>
        <p:nvSpPr>
          <p:cNvPr id="7" name="Google Shape;7;p15"/>
          <p:cNvSpPr txBox="1">
            <a:spLocks noGrp="1"/>
          </p:cNvSpPr>
          <p:nvPr>
            <p:ph type="body" idx="1"/>
          </p:nvPr>
        </p:nvSpPr>
        <p:spPr>
          <a:xfrm>
            <a:off x="1676400" y="1200150"/>
            <a:ext cx="7239000" cy="3394500"/>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00000"/>
              </a:lnSpc>
              <a:spcBef>
                <a:spcPts val="520"/>
              </a:spcBef>
              <a:spcAft>
                <a:spcPts val="0"/>
              </a:spcAft>
              <a:buClr>
                <a:schemeClr val="lt1"/>
              </a:buClr>
              <a:buSzPts val="2600"/>
              <a:buFont typeface="Arial"/>
              <a:buChar char="•"/>
              <a:defRPr sz="2600" b="0" i="0" u="none" strike="noStrike" cap="none">
                <a:solidFill>
                  <a:schemeClr val="lt1"/>
                </a:solidFill>
                <a:latin typeface="Trebuchet MS"/>
                <a:ea typeface="Trebuchet MS"/>
                <a:cs typeface="Trebuchet MS"/>
                <a:sym typeface="Trebuchet MS"/>
              </a:defRPr>
            </a:lvl1pPr>
            <a:lvl2pPr marL="914400" marR="0" lvl="1" indent="-368300" algn="l" rtl="0">
              <a:lnSpc>
                <a:spcPct val="100000"/>
              </a:lnSpc>
              <a:spcBef>
                <a:spcPts val="440"/>
              </a:spcBef>
              <a:spcAft>
                <a:spcPts val="0"/>
              </a:spcAft>
              <a:buClr>
                <a:schemeClr val="lt1"/>
              </a:buClr>
              <a:buSzPts val="2200"/>
              <a:buFont typeface="Arial"/>
              <a:buChar char="–"/>
              <a:defRPr sz="2200" b="0" i="0" u="none" strike="noStrike" cap="none">
                <a:solidFill>
                  <a:schemeClr val="lt1"/>
                </a:solidFill>
                <a:latin typeface="Trebuchet MS"/>
                <a:ea typeface="Trebuchet MS"/>
                <a:cs typeface="Trebuchet MS"/>
                <a:sym typeface="Trebuchet MS"/>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1676400" y="4710113"/>
            <a:ext cx="1295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800"/>
              <a:buFont typeface="Trebuchet MS"/>
              <a:buNone/>
              <a:defRPr sz="800" b="0" i="0" u="none" strike="noStrike" cap="none">
                <a:solidFill>
                  <a:srgbClr val="FFFFFF"/>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5"/>
          <p:cNvSpPr txBox="1"/>
          <p:nvPr/>
        </p:nvSpPr>
        <p:spPr>
          <a:xfrm>
            <a:off x="8305800" y="4748213"/>
            <a:ext cx="609600" cy="196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75"/>
              <a:buFont typeface="Trebuchet MS"/>
              <a:buNone/>
            </a:pPr>
            <a:fld id="{00000000-1234-1234-1234-123412341234}" type="slidenum">
              <a:rPr lang="en-US" sz="1100" b="1" i="0" u="none" strike="noStrike" cap="none">
                <a:solidFill>
                  <a:srgbClr val="FFFFFF"/>
                </a:solidFill>
                <a:latin typeface="Trebuchet MS"/>
                <a:ea typeface="Trebuchet MS"/>
                <a:cs typeface="Trebuchet MS"/>
                <a:sym typeface="Trebuchet MS"/>
              </a:rPr>
              <a:t>‹#›</a:t>
            </a:fld>
            <a:endParaRPr sz="1100" b="1" i="0" u="none" strike="noStrike" cap="none">
              <a:solidFill>
                <a:srgbClr val="FFFFFF"/>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1600200" y="1016119"/>
            <a:ext cx="7344000" cy="77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rebuchet MS"/>
              <a:buNone/>
            </a:pPr>
            <a:r>
              <a:rPr lang="en-US" sz="3400" b="0" i="0" u="none" strike="noStrike" cap="none">
                <a:solidFill>
                  <a:srgbClr val="FFFFFF"/>
                </a:solidFill>
                <a:latin typeface="Trebuchet MS"/>
                <a:ea typeface="Trebuchet MS"/>
                <a:cs typeface="Trebuchet MS"/>
                <a:sym typeface="Trebuchet MS"/>
              </a:rPr>
              <a:t>Effec</a:t>
            </a:r>
            <a:r>
              <a:rPr lang="en-US" sz="3400"/>
              <a:t>tive Annual Cub Scouts Program</a:t>
            </a:r>
            <a:endParaRPr sz="3400"/>
          </a:p>
        </p:txBody>
      </p:sp>
      <p:sp>
        <p:nvSpPr>
          <p:cNvPr id="55" name="Google Shape;55;p1"/>
          <p:cNvSpPr txBox="1">
            <a:spLocks noGrp="1"/>
          </p:cNvSpPr>
          <p:nvPr>
            <p:ph type="subTitle" idx="1"/>
          </p:nvPr>
        </p:nvSpPr>
        <p:spPr>
          <a:xfrm>
            <a:off x="1690800" y="3987113"/>
            <a:ext cx="7162800" cy="439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000"/>
              <a:buFont typeface="Trebuchet MS"/>
              <a:buNone/>
            </a:pPr>
            <a:r>
              <a:rPr lang="en-US" sz="2200">
                <a:solidFill>
                  <a:schemeClr val="lt1"/>
                </a:solidFill>
              </a:rPr>
              <a:t>..while having fun and making memories for a lifetime!</a:t>
            </a:r>
            <a:endParaRPr sz="2200"/>
          </a:p>
        </p:txBody>
      </p:sp>
      <p:sp>
        <p:nvSpPr>
          <p:cNvPr id="56" name="Google Shape;56;p1"/>
          <p:cNvSpPr txBox="1">
            <a:spLocks noGrp="1"/>
          </p:cNvSpPr>
          <p:nvPr>
            <p:ph type="subTitle" idx="1"/>
          </p:nvPr>
        </p:nvSpPr>
        <p:spPr>
          <a:xfrm>
            <a:off x="1583950" y="1971675"/>
            <a:ext cx="7162800" cy="828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000"/>
              <a:buFont typeface="Trebuchet MS"/>
              <a:buNone/>
            </a:pPr>
            <a:r>
              <a:rPr lang="en-US" sz="4900">
                <a:solidFill>
                  <a:schemeClr val="lt1"/>
                </a:solidFill>
              </a:rPr>
              <a:t>Pack 447</a:t>
            </a:r>
            <a:endParaRPr sz="3500"/>
          </a:p>
        </p:txBody>
      </p:sp>
      <p:sp>
        <p:nvSpPr>
          <p:cNvPr id="57" name="Google Shape;57;p1"/>
          <p:cNvSpPr txBox="1">
            <a:spLocks noGrp="1"/>
          </p:cNvSpPr>
          <p:nvPr>
            <p:ph type="subTitle" idx="1"/>
          </p:nvPr>
        </p:nvSpPr>
        <p:spPr>
          <a:xfrm>
            <a:off x="1475000" y="785644"/>
            <a:ext cx="7162800" cy="439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000"/>
              <a:buFont typeface="Trebuchet MS"/>
              <a:buNone/>
            </a:pPr>
            <a:r>
              <a:rPr lang="en-US" sz="2200">
                <a:solidFill>
                  <a:schemeClr val="lt1"/>
                </a:solidFill>
              </a:rPr>
              <a:t>How to plan and implement an</a:t>
            </a:r>
            <a:endParaRPr sz="2200"/>
          </a:p>
        </p:txBody>
      </p:sp>
      <p:pic>
        <p:nvPicPr>
          <p:cNvPr id="58" name="Google Shape;58;p1"/>
          <p:cNvPicPr preferRelativeResize="0"/>
          <p:nvPr/>
        </p:nvPicPr>
        <p:blipFill>
          <a:blip r:embed="rId3">
            <a:alphaModFix/>
          </a:blip>
          <a:stretch>
            <a:fillRect/>
          </a:stretch>
        </p:blipFill>
        <p:spPr>
          <a:xfrm rot="1277970">
            <a:off x="2317096" y="800062"/>
            <a:ext cx="5422935" cy="3629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7806fb00eb_0_255"/>
          <p:cNvPicPr preferRelativeResize="0"/>
          <p:nvPr/>
        </p:nvPicPr>
        <p:blipFill>
          <a:blip r:embed="rId3">
            <a:alphaModFix/>
          </a:blip>
          <a:stretch>
            <a:fillRect/>
          </a:stretch>
        </p:blipFill>
        <p:spPr>
          <a:xfrm>
            <a:off x="5846275" y="2897400"/>
            <a:ext cx="1847401" cy="1847401"/>
          </a:xfrm>
          <a:prstGeom prst="rect">
            <a:avLst/>
          </a:prstGeom>
          <a:noFill/>
          <a:ln>
            <a:noFill/>
          </a:ln>
        </p:spPr>
      </p:pic>
      <p:pic>
        <p:nvPicPr>
          <p:cNvPr id="179" name="Google Shape;179;g7806fb00eb_0_255"/>
          <p:cNvPicPr preferRelativeResize="0"/>
          <p:nvPr/>
        </p:nvPicPr>
        <p:blipFill>
          <a:blip r:embed="rId4">
            <a:alphaModFix/>
          </a:blip>
          <a:stretch>
            <a:fillRect/>
          </a:stretch>
        </p:blipFill>
        <p:spPr>
          <a:xfrm>
            <a:off x="6989750" y="819350"/>
            <a:ext cx="2078048" cy="2078048"/>
          </a:xfrm>
          <a:prstGeom prst="rect">
            <a:avLst/>
          </a:prstGeom>
          <a:noFill/>
          <a:ln>
            <a:noFill/>
          </a:ln>
        </p:spPr>
      </p:pic>
      <p:sp>
        <p:nvSpPr>
          <p:cNvPr id="180" name="Google Shape;180;g7806fb00eb_0_255"/>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Special events - Community</a:t>
            </a:r>
            <a:endParaRPr/>
          </a:p>
        </p:txBody>
      </p:sp>
      <p:sp>
        <p:nvSpPr>
          <p:cNvPr id="181" name="Google Shape;181;g7806fb00eb_0_255"/>
          <p:cNvSpPr txBox="1">
            <a:spLocks noGrp="1"/>
          </p:cNvSpPr>
          <p:nvPr>
            <p:ph type="body" idx="1"/>
          </p:nvPr>
        </p:nvSpPr>
        <p:spPr>
          <a:xfrm>
            <a:off x="1525525" y="1063375"/>
            <a:ext cx="7239000" cy="3394500"/>
          </a:xfrm>
          <a:prstGeom prst="rect">
            <a:avLst/>
          </a:prstGeom>
        </p:spPr>
        <p:txBody>
          <a:bodyPr spcFirstLastPara="1" wrap="square" lIns="91425" tIns="91425" rIns="91425" bIns="91425" anchor="t" anchorCtr="0">
            <a:noAutofit/>
          </a:bodyPr>
          <a:lstStyle/>
          <a:p>
            <a:pPr marL="457200" lvl="0" indent="-393700" algn="l" rtl="0">
              <a:lnSpc>
                <a:spcPct val="150000"/>
              </a:lnSpc>
              <a:spcBef>
                <a:spcPts val="520"/>
              </a:spcBef>
              <a:spcAft>
                <a:spcPts val="0"/>
              </a:spcAft>
              <a:buSzPts val="2600"/>
              <a:buChar char="•"/>
            </a:pPr>
            <a:r>
              <a:rPr lang="en-US"/>
              <a:t>Make a Difference Day</a:t>
            </a:r>
            <a:endParaRPr/>
          </a:p>
          <a:p>
            <a:pPr marL="457200" lvl="0" indent="-393700" algn="l" rtl="0">
              <a:lnSpc>
                <a:spcPct val="150000"/>
              </a:lnSpc>
              <a:spcBef>
                <a:spcPts val="0"/>
              </a:spcBef>
              <a:spcAft>
                <a:spcPts val="0"/>
              </a:spcAft>
              <a:buSzPts val="2600"/>
              <a:buChar char="•"/>
            </a:pPr>
            <a:r>
              <a:rPr lang="en-US"/>
              <a:t>Scouting for Food</a:t>
            </a:r>
            <a:endParaRPr/>
          </a:p>
          <a:p>
            <a:pPr marL="457200" lvl="0" indent="-393700" algn="l" rtl="0">
              <a:lnSpc>
                <a:spcPct val="150000"/>
              </a:lnSpc>
              <a:spcBef>
                <a:spcPts val="0"/>
              </a:spcBef>
              <a:spcAft>
                <a:spcPts val="0"/>
              </a:spcAft>
              <a:buSzPts val="2600"/>
              <a:buChar char="•"/>
            </a:pPr>
            <a:r>
              <a:rPr lang="en-US"/>
              <a:t>Gomes Watering and Cleanup</a:t>
            </a:r>
            <a:endParaRPr/>
          </a:p>
          <a:p>
            <a:pPr marL="457200" lvl="0" indent="-393700" algn="l" rtl="0">
              <a:lnSpc>
                <a:spcPct val="150000"/>
              </a:lnSpc>
              <a:spcBef>
                <a:spcPts val="0"/>
              </a:spcBef>
              <a:spcAft>
                <a:spcPts val="0"/>
              </a:spcAft>
              <a:buSzPts val="2600"/>
              <a:buChar char="•"/>
            </a:pPr>
            <a:r>
              <a:rPr lang="en-US"/>
              <a:t>Flag Ceremony at Gomes</a:t>
            </a:r>
            <a:endParaRPr/>
          </a:p>
          <a:p>
            <a:pPr marL="457200" lvl="0" indent="-393700" algn="l" rtl="0">
              <a:lnSpc>
                <a:spcPct val="150000"/>
              </a:lnSpc>
              <a:spcBef>
                <a:spcPts val="0"/>
              </a:spcBef>
              <a:spcAft>
                <a:spcPts val="0"/>
              </a:spcAft>
              <a:buSzPts val="2600"/>
              <a:buChar char="•"/>
            </a:pPr>
            <a:r>
              <a:rPr lang="en-US"/>
              <a:t>4th of July Parade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7806fb00eb_0_333"/>
          <p:cNvPicPr preferRelativeResize="0"/>
          <p:nvPr/>
        </p:nvPicPr>
        <p:blipFill>
          <a:blip r:embed="rId3">
            <a:alphaModFix/>
          </a:blip>
          <a:stretch>
            <a:fillRect/>
          </a:stretch>
        </p:blipFill>
        <p:spPr>
          <a:xfrm>
            <a:off x="4269524" y="2905724"/>
            <a:ext cx="2499825" cy="1874577"/>
          </a:xfrm>
          <a:prstGeom prst="rect">
            <a:avLst/>
          </a:prstGeom>
          <a:noFill/>
          <a:ln>
            <a:noFill/>
          </a:ln>
        </p:spPr>
      </p:pic>
      <p:pic>
        <p:nvPicPr>
          <p:cNvPr id="187" name="Google Shape;187;g7806fb00eb_0_333"/>
          <p:cNvPicPr preferRelativeResize="0"/>
          <p:nvPr/>
        </p:nvPicPr>
        <p:blipFill>
          <a:blip r:embed="rId4">
            <a:alphaModFix/>
          </a:blip>
          <a:stretch>
            <a:fillRect/>
          </a:stretch>
        </p:blipFill>
        <p:spPr>
          <a:xfrm>
            <a:off x="6961124" y="2505975"/>
            <a:ext cx="1757150" cy="2342900"/>
          </a:xfrm>
          <a:prstGeom prst="rect">
            <a:avLst/>
          </a:prstGeom>
          <a:noFill/>
          <a:ln>
            <a:noFill/>
          </a:ln>
        </p:spPr>
      </p:pic>
      <p:sp>
        <p:nvSpPr>
          <p:cNvPr id="188" name="Google Shape;188;g7806fb00eb_0_333"/>
          <p:cNvSpPr txBox="1">
            <a:spLocks noGrp="1"/>
          </p:cNvSpPr>
          <p:nvPr>
            <p:ph type="body" idx="1"/>
          </p:nvPr>
        </p:nvSpPr>
        <p:spPr>
          <a:xfrm>
            <a:off x="1676400" y="1200150"/>
            <a:ext cx="7239000" cy="3394500"/>
          </a:xfrm>
          <a:prstGeom prst="rect">
            <a:avLst/>
          </a:prstGeom>
        </p:spPr>
        <p:txBody>
          <a:bodyPr spcFirstLastPara="1" wrap="square" lIns="91425" tIns="91425" rIns="91425" bIns="91425" anchor="t" anchorCtr="0">
            <a:noAutofit/>
          </a:bodyPr>
          <a:lstStyle/>
          <a:p>
            <a:pPr marL="457200" lvl="0" indent="-393700" algn="l" rtl="0">
              <a:spcBef>
                <a:spcPts val="520"/>
              </a:spcBef>
              <a:spcAft>
                <a:spcPts val="0"/>
              </a:spcAft>
              <a:buSzPts val="2600"/>
              <a:buChar char="•"/>
            </a:pPr>
            <a:r>
              <a:rPr lang="en-US"/>
              <a:t>Overnight Camping</a:t>
            </a:r>
            <a:endParaRPr/>
          </a:p>
          <a:p>
            <a:pPr marL="457200" lvl="0" indent="-393700" algn="l" rtl="0">
              <a:spcBef>
                <a:spcPts val="0"/>
              </a:spcBef>
              <a:spcAft>
                <a:spcPts val="0"/>
              </a:spcAft>
              <a:buSzPts val="2600"/>
              <a:buChar char="•"/>
            </a:pPr>
            <a:r>
              <a:rPr lang="en-US"/>
              <a:t>Hiking </a:t>
            </a:r>
            <a:endParaRPr/>
          </a:p>
          <a:p>
            <a:pPr marL="457200" lvl="0" indent="-393700" algn="l" rtl="0">
              <a:spcBef>
                <a:spcPts val="0"/>
              </a:spcBef>
              <a:spcAft>
                <a:spcPts val="0"/>
              </a:spcAft>
              <a:buSzPts val="2600"/>
              <a:buChar char="•"/>
            </a:pPr>
            <a:r>
              <a:rPr lang="en-US"/>
              <a:t>Sporting events at San Jose Sharks, Stanford Football etc.</a:t>
            </a:r>
            <a:endParaRPr sz="2100"/>
          </a:p>
          <a:p>
            <a:pPr marL="457200" lvl="0" indent="-361950" algn="l" rtl="0">
              <a:spcBef>
                <a:spcPts val="520"/>
              </a:spcBef>
              <a:spcAft>
                <a:spcPts val="0"/>
              </a:spcAft>
              <a:buSzPts val="2100"/>
              <a:buChar char="•"/>
            </a:pPr>
            <a:r>
              <a:rPr lang="en-US" sz="2100"/>
              <a:t>Outdoor Events</a:t>
            </a:r>
            <a:endParaRPr/>
          </a:p>
          <a:p>
            <a:pPr marL="914400" lvl="1" indent="-336550" algn="l" rtl="0">
              <a:spcBef>
                <a:spcPts val="440"/>
              </a:spcBef>
              <a:spcAft>
                <a:spcPts val="0"/>
              </a:spcAft>
              <a:buSzPts val="1700"/>
              <a:buChar char="–"/>
            </a:pPr>
            <a:r>
              <a:rPr lang="en-US" sz="1700"/>
              <a:t>Fishing </a:t>
            </a:r>
            <a:endParaRPr/>
          </a:p>
          <a:p>
            <a:pPr marL="914400" lvl="1" indent="-336550" algn="l" rtl="0">
              <a:spcBef>
                <a:spcPts val="440"/>
              </a:spcBef>
              <a:spcAft>
                <a:spcPts val="0"/>
              </a:spcAft>
              <a:buSzPts val="1700"/>
              <a:buChar char="–"/>
            </a:pPr>
            <a:r>
              <a:rPr lang="en-US" sz="1700"/>
              <a:t>Cycling</a:t>
            </a:r>
            <a:endParaRPr/>
          </a:p>
        </p:txBody>
      </p:sp>
      <p:sp>
        <p:nvSpPr>
          <p:cNvPr id="189" name="Google Shape;189;g7806fb00eb_0_333"/>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Special events - Pack Level</a:t>
            </a:r>
            <a:endParaRPr/>
          </a:p>
        </p:txBody>
      </p:sp>
      <p:pic>
        <p:nvPicPr>
          <p:cNvPr id="190" name="Google Shape;190;g7806fb00eb_0_333"/>
          <p:cNvPicPr preferRelativeResize="0"/>
          <p:nvPr/>
        </p:nvPicPr>
        <p:blipFill>
          <a:blip r:embed="rId5">
            <a:alphaModFix/>
          </a:blip>
          <a:stretch>
            <a:fillRect/>
          </a:stretch>
        </p:blipFill>
        <p:spPr>
          <a:xfrm>
            <a:off x="6868150" y="926975"/>
            <a:ext cx="1943100" cy="1093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7806fb00eb_0_343"/>
          <p:cNvPicPr preferRelativeResize="0"/>
          <p:nvPr/>
        </p:nvPicPr>
        <p:blipFill rotWithShape="1">
          <a:blip r:embed="rId3">
            <a:alphaModFix/>
          </a:blip>
          <a:srcRect t="29042"/>
          <a:stretch/>
        </p:blipFill>
        <p:spPr>
          <a:xfrm>
            <a:off x="5335500" y="3380050"/>
            <a:ext cx="2723525" cy="1449423"/>
          </a:xfrm>
          <a:prstGeom prst="rect">
            <a:avLst/>
          </a:prstGeom>
          <a:noFill/>
          <a:ln>
            <a:noFill/>
          </a:ln>
        </p:spPr>
      </p:pic>
      <p:pic>
        <p:nvPicPr>
          <p:cNvPr id="196" name="Google Shape;196;g7806fb00eb_0_343"/>
          <p:cNvPicPr preferRelativeResize="0"/>
          <p:nvPr/>
        </p:nvPicPr>
        <p:blipFill rotWithShape="1">
          <a:blip r:embed="rId4">
            <a:alphaModFix/>
          </a:blip>
          <a:srcRect t="20223"/>
          <a:stretch/>
        </p:blipFill>
        <p:spPr>
          <a:xfrm>
            <a:off x="6058275" y="4075"/>
            <a:ext cx="2870849" cy="3053676"/>
          </a:xfrm>
          <a:prstGeom prst="rect">
            <a:avLst/>
          </a:prstGeom>
          <a:noFill/>
          <a:ln>
            <a:noFill/>
          </a:ln>
        </p:spPr>
      </p:pic>
      <p:sp>
        <p:nvSpPr>
          <p:cNvPr id="197" name="Google Shape;197;g7806fb00eb_0_343"/>
          <p:cNvSpPr txBox="1">
            <a:spLocks noGrp="1"/>
          </p:cNvSpPr>
          <p:nvPr>
            <p:ph type="body" idx="1"/>
          </p:nvPr>
        </p:nvSpPr>
        <p:spPr>
          <a:xfrm>
            <a:off x="1461525" y="994400"/>
            <a:ext cx="7239000" cy="3394500"/>
          </a:xfrm>
          <a:prstGeom prst="rect">
            <a:avLst/>
          </a:prstGeom>
        </p:spPr>
        <p:txBody>
          <a:bodyPr spcFirstLastPara="1" wrap="square" lIns="91425" tIns="91425" rIns="91425" bIns="91425" anchor="t" anchorCtr="0">
            <a:noAutofit/>
          </a:bodyPr>
          <a:lstStyle/>
          <a:p>
            <a:pPr marL="0" lvl="0" indent="0" algn="l" rtl="0">
              <a:spcBef>
                <a:spcPts val="520"/>
              </a:spcBef>
              <a:spcAft>
                <a:spcPts val="0"/>
              </a:spcAft>
              <a:buNone/>
            </a:pPr>
            <a:r>
              <a:rPr lang="en-US"/>
              <a:t>How do we go about it?</a:t>
            </a:r>
            <a:endParaRPr/>
          </a:p>
          <a:p>
            <a:pPr marL="457200" lvl="0" indent="-304800" algn="l" rtl="0">
              <a:spcBef>
                <a:spcPts val="520"/>
              </a:spcBef>
              <a:spcAft>
                <a:spcPts val="0"/>
              </a:spcAft>
              <a:buSzPts val="1200"/>
              <a:buChar char="•"/>
            </a:pPr>
            <a:r>
              <a:rPr lang="en-US" sz="1600"/>
              <a:t>Pack Committee helps in the formation of new dens.</a:t>
            </a:r>
            <a:endParaRPr sz="1200"/>
          </a:p>
          <a:p>
            <a:pPr marL="457200" lvl="0" indent="-304800" algn="l" rtl="0">
              <a:spcBef>
                <a:spcPts val="520"/>
              </a:spcBef>
              <a:spcAft>
                <a:spcPts val="0"/>
              </a:spcAft>
              <a:buSzPts val="1200"/>
              <a:buChar char="•"/>
            </a:pPr>
            <a:r>
              <a:rPr lang="en-US" sz="1600"/>
              <a:t>Den chiefs are assigned for all levels.</a:t>
            </a:r>
            <a:endParaRPr sz="1200"/>
          </a:p>
          <a:p>
            <a:pPr marL="457200" lvl="0" indent="-304800" algn="l" rtl="0">
              <a:spcBef>
                <a:spcPts val="520"/>
              </a:spcBef>
              <a:spcAft>
                <a:spcPts val="0"/>
              </a:spcAft>
              <a:buSzPts val="1200"/>
              <a:buChar char="•"/>
            </a:pPr>
            <a:r>
              <a:rPr lang="en-US" sz="1600"/>
              <a:t>Existing Den Leaders/Cubmaster visits the first meeting of a new den and explains how meetings work.</a:t>
            </a:r>
            <a:endParaRPr sz="1600"/>
          </a:p>
          <a:p>
            <a:pPr marL="914400" lvl="1" indent="-330200" algn="l" rtl="0">
              <a:spcBef>
                <a:spcPts val="440"/>
              </a:spcBef>
              <a:spcAft>
                <a:spcPts val="0"/>
              </a:spcAft>
              <a:buSzPts val="1600"/>
              <a:buChar char="–"/>
            </a:pPr>
            <a:r>
              <a:rPr lang="en-US" sz="1200"/>
              <a:t>New Leaders and parents are encouraged to ask questions.</a:t>
            </a:r>
            <a:endParaRPr sz="1600"/>
          </a:p>
          <a:p>
            <a:pPr marL="457200" lvl="0" indent="-304800" algn="l" rtl="0">
              <a:spcBef>
                <a:spcPts val="520"/>
              </a:spcBef>
              <a:spcAft>
                <a:spcPts val="0"/>
              </a:spcAft>
              <a:buSzPts val="1200"/>
              <a:buChar char="•"/>
            </a:pPr>
            <a:r>
              <a:rPr lang="en-US" sz="1200"/>
              <a:t>Work with Den Leaders to chart a path for adventure requirements fulfillment</a:t>
            </a:r>
            <a:endParaRPr/>
          </a:p>
          <a:p>
            <a:pPr marL="0" lvl="0" indent="0" algn="l" rtl="0">
              <a:spcBef>
                <a:spcPts val="520"/>
              </a:spcBef>
              <a:spcAft>
                <a:spcPts val="0"/>
              </a:spcAft>
              <a:buNone/>
            </a:pPr>
            <a:r>
              <a:rPr lang="en-US"/>
              <a:t>Challenges:</a:t>
            </a:r>
            <a:endParaRPr/>
          </a:p>
          <a:p>
            <a:pPr marL="457200" lvl="0" indent="-400050" algn="l" rtl="0">
              <a:spcBef>
                <a:spcPts val="520"/>
              </a:spcBef>
              <a:spcAft>
                <a:spcPts val="0"/>
              </a:spcAft>
              <a:buSzPts val="1700"/>
              <a:buChar char="•"/>
            </a:pPr>
            <a:r>
              <a:rPr lang="en-US" sz="1600"/>
              <a:t>Scheduling </a:t>
            </a:r>
            <a:endParaRPr sz="1600"/>
          </a:p>
          <a:p>
            <a:pPr marL="457200" lvl="0" indent="-400050" algn="l" rtl="0">
              <a:spcBef>
                <a:spcPts val="520"/>
              </a:spcBef>
              <a:spcAft>
                <a:spcPts val="0"/>
              </a:spcAft>
              <a:buSzPts val="1700"/>
              <a:buChar char="•"/>
            </a:pPr>
            <a:r>
              <a:rPr lang="en-US" sz="1600"/>
              <a:t>Recruiting new Den Leaders :) </a:t>
            </a:r>
            <a:endParaRPr/>
          </a:p>
        </p:txBody>
      </p:sp>
      <p:sp>
        <p:nvSpPr>
          <p:cNvPr id="198" name="Google Shape;198;g7806fb00eb_0_343"/>
          <p:cNvSpPr txBox="1">
            <a:spLocks noGrp="1"/>
          </p:cNvSpPr>
          <p:nvPr>
            <p:ph type="title"/>
          </p:nvPr>
        </p:nvSpPr>
        <p:spPr>
          <a:xfrm>
            <a:off x="1461525" y="137000"/>
            <a:ext cx="4710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Den Meetings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7806fb00eb_0_250"/>
          <p:cNvSpPr txBox="1">
            <a:spLocks noGrp="1"/>
          </p:cNvSpPr>
          <p:nvPr>
            <p:ph type="body" idx="1"/>
          </p:nvPr>
        </p:nvSpPr>
        <p:spPr>
          <a:xfrm>
            <a:off x="1676400" y="1063375"/>
            <a:ext cx="7239000" cy="3394500"/>
          </a:xfrm>
          <a:prstGeom prst="rect">
            <a:avLst/>
          </a:prstGeom>
        </p:spPr>
        <p:txBody>
          <a:bodyPr spcFirstLastPara="1" wrap="square" lIns="91425" tIns="91425" rIns="91425" bIns="91425" anchor="t" anchorCtr="0">
            <a:noAutofit/>
          </a:bodyPr>
          <a:lstStyle/>
          <a:p>
            <a:pPr marL="457200" lvl="0" indent="-431800" algn="l" rtl="0">
              <a:lnSpc>
                <a:spcPct val="150000"/>
              </a:lnSpc>
              <a:spcBef>
                <a:spcPts val="0"/>
              </a:spcBef>
              <a:spcAft>
                <a:spcPts val="0"/>
              </a:spcAft>
              <a:buSzPts val="2200"/>
              <a:buChar char="•"/>
            </a:pPr>
            <a:r>
              <a:rPr lang="en-US" sz="2200"/>
              <a:t>Planning for recruitment in June</a:t>
            </a:r>
            <a:endParaRPr sz="2200"/>
          </a:p>
          <a:p>
            <a:pPr marL="914400" lvl="1" indent="-342900" algn="l" rtl="0">
              <a:lnSpc>
                <a:spcPct val="150000"/>
              </a:lnSpc>
              <a:spcBef>
                <a:spcPts val="0"/>
              </a:spcBef>
              <a:spcAft>
                <a:spcPts val="0"/>
              </a:spcAft>
              <a:buSzPts val="1800"/>
              <a:buChar char="–"/>
            </a:pPr>
            <a:r>
              <a:rPr lang="en-US" sz="1800"/>
              <a:t>set goals</a:t>
            </a:r>
            <a:endParaRPr sz="1800"/>
          </a:p>
          <a:p>
            <a:pPr marL="914400" lvl="1" indent="-342900" algn="l" rtl="0">
              <a:lnSpc>
                <a:spcPct val="150000"/>
              </a:lnSpc>
              <a:spcBef>
                <a:spcPts val="0"/>
              </a:spcBef>
              <a:spcAft>
                <a:spcPts val="0"/>
              </a:spcAft>
              <a:buSzPts val="1800"/>
              <a:buChar char="–"/>
            </a:pPr>
            <a:r>
              <a:rPr lang="en-US" sz="1800"/>
              <a:t>Identify recruitment chair for next year</a:t>
            </a:r>
            <a:endParaRPr sz="1800"/>
          </a:p>
          <a:p>
            <a:pPr marL="457200" lvl="0" indent="-431800" algn="l" rtl="0">
              <a:lnSpc>
                <a:spcPct val="150000"/>
              </a:lnSpc>
              <a:spcBef>
                <a:spcPts val="0"/>
              </a:spcBef>
              <a:spcAft>
                <a:spcPts val="0"/>
              </a:spcAft>
              <a:buSzPts val="2200"/>
              <a:buChar char="•"/>
            </a:pPr>
            <a:r>
              <a:rPr lang="en-US" sz="2200"/>
              <a:t>Conducted twice every year - Spring and Fall</a:t>
            </a:r>
            <a:endParaRPr sz="2200"/>
          </a:p>
          <a:p>
            <a:pPr marL="457200" lvl="0" indent="-431800" algn="l" rtl="0">
              <a:lnSpc>
                <a:spcPct val="150000"/>
              </a:lnSpc>
              <a:spcBef>
                <a:spcPts val="0"/>
              </a:spcBef>
              <a:spcAft>
                <a:spcPts val="0"/>
              </a:spcAft>
              <a:buSzPts val="2200"/>
              <a:buChar char="•"/>
            </a:pPr>
            <a:r>
              <a:rPr lang="en-US" sz="2200"/>
              <a:t>Recruitment table arranged at the school during Maze day</a:t>
            </a:r>
            <a:endParaRPr sz="2200"/>
          </a:p>
          <a:p>
            <a:pPr marL="457200" lvl="0" indent="-431800" algn="l" rtl="0">
              <a:lnSpc>
                <a:spcPct val="150000"/>
              </a:lnSpc>
              <a:spcBef>
                <a:spcPts val="0"/>
              </a:spcBef>
              <a:spcAft>
                <a:spcPts val="0"/>
              </a:spcAft>
              <a:buSzPts val="2200"/>
              <a:buChar char="•"/>
            </a:pPr>
            <a:r>
              <a:rPr lang="en-US" sz="2200"/>
              <a:t>Follow up and sign-ups during Information night at school</a:t>
            </a:r>
            <a:endParaRPr sz="2200"/>
          </a:p>
          <a:p>
            <a:pPr marL="0" lvl="0" indent="0" algn="l" rtl="0">
              <a:spcBef>
                <a:spcPts val="520"/>
              </a:spcBef>
              <a:spcAft>
                <a:spcPts val="0"/>
              </a:spcAft>
              <a:buNone/>
            </a:pPr>
            <a:endParaRPr sz="2200"/>
          </a:p>
        </p:txBody>
      </p:sp>
      <p:sp>
        <p:nvSpPr>
          <p:cNvPr id="204" name="Google Shape;204;g7806fb00eb_0_250"/>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Recruitment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7806fb00eb_0_348"/>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Funding!</a:t>
            </a:r>
            <a:endParaRPr/>
          </a:p>
        </p:txBody>
      </p:sp>
      <p:sp>
        <p:nvSpPr>
          <p:cNvPr id="210" name="Google Shape;210;g7806fb00eb_0_348"/>
          <p:cNvSpPr txBox="1">
            <a:spLocks noGrp="1"/>
          </p:cNvSpPr>
          <p:nvPr>
            <p:ph type="body" idx="1"/>
          </p:nvPr>
        </p:nvSpPr>
        <p:spPr>
          <a:xfrm>
            <a:off x="1676400" y="1200150"/>
            <a:ext cx="7239000" cy="3394500"/>
          </a:xfrm>
          <a:prstGeom prst="rect">
            <a:avLst/>
          </a:prstGeom>
        </p:spPr>
        <p:txBody>
          <a:bodyPr spcFirstLastPara="1" wrap="square" lIns="91425" tIns="91425" rIns="91425" bIns="91425" anchor="t" anchorCtr="0">
            <a:noAutofit/>
          </a:bodyPr>
          <a:lstStyle/>
          <a:p>
            <a:pPr marL="457200" lvl="0" indent="-352425" algn="l" rtl="0">
              <a:spcBef>
                <a:spcPts val="520"/>
              </a:spcBef>
              <a:spcAft>
                <a:spcPts val="0"/>
              </a:spcAft>
              <a:buSzPts val="1950"/>
              <a:buChar char="•"/>
            </a:pPr>
            <a:r>
              <a:rPr lang="en-US" sz="1950"/>
              <a:t>Annual Membership Fee----- $150* </a:t>
            </a:r>
            <a:endParaRPr sz="2400"/>
          </a:p>
          <a:p>
            <a:pPr marL="457200" lvl="0" indent="-355600" algn="l" rtl="0">
              <a:spcBef>
                <a:spcPts val="0"/>
              </a:spcBef>
              <a:spcAft>
                <a:spcPts val="0"/>
              </a:spcAft>
              <a:buSzPts val="2000"/>
              <a:buChar char="•"/>
            </a:pPr>
            <a:r>
              <a:rPr lang="en-US" sz="2000"/>
              <a:t>Membership includes:</a:t>
            </a:r>
            <a:endParaRPr sz="2200"/>
          </a:p>
          <a:p>
            <a:pPr marL="914400" lvl="1" indent="-304800" algn="l" rtl="0">
              <a:spcBef>
                <a:spcPts val="0"/>
              </a:spcBef>
              <a:spcAft>
                <a:spcPts val="0"/>
              </a:spcAft>
              <a:buSzPts val="1200"/>
              <a:buChar char="–"/>
            </a:pPr>
            <a:r>
              <a:rPr lang="en-US" sz="1200"/>
              <a:t>Pack registration and annual fees</a:t>
            </a:r>
            <a:endParaRPr sz="1800"/>
          </a:p>
          <a:p>
            <a:pPr marL="914400" lvl="1" indent="-304800" algn="l" rtl="0">
              <a:spcBef>
                <a:spcPts val="0"/>
              </a:spcBef>
              <a:spcAft>
                <a:spcPts val="0"/>
              </a:spcAft>
              <a:buSzPts val="1200"/>
              <a:buChar char="–"/>
            </a:pPr>
            <a:r>
              <a:rPr lang="en-US" sz="1200"/>
              <a:t>Boy's Life Subscription</a:t>
            </a:r>
            <a:endParaRPr sz="1800"/>
          </a:p>
          <a:p>
            <a:pPr marL="914400" lvl="1" indent="-304800" algn="l" rtl="0">
              <a:spcBef>
                <a:spcPts val="0"/>
              </a:spcBef>
              <a:spcAft>
                <a:spcPts val="0"/>
              </a:spcAft>
              <a:buSzPts val="1200"/>
              <a:buChar char="–"/>
            </a:pPr>
            <a:r>
              <a:rPr lang="en-US" sz="1200"/>
              <a:t>Pack T-Shirt (for scout only)</a:t>
            </a:r>
            <a:endParaRPr sz="1800"/>
          </a:p>
          <a:p>
            <a:pPr marL="914400" lvl="1" indent="-304800" algn="l" rtl="0">
              <a:spcBef>
                <a:spcPts val="0"/>
              </a:spcBef>
              <a:spcAft>
                <a:spcPts val="0"/>
              </a:spcAft>
              <a:buSzPts val="1200"/>
              <a:buChar char="–"/>
            </a:pPr>
            <a:r>
              <a:rPr lang="en-US" sz="1200"/>
              <a:t>Required badges for uniform </a:t>
            </a:r>
            <a:endParaRPr sz="1800"/>
          </a:p>
          <a:p>
            <a:pPr marL="914400" lvl="1" indent="-304800" algn="l" rtl="0">
              <a:spcBef>
                <a:spcPts val="0"/>
              </a:spcBef>
              <a:spcAft>
                <a:spcPts val="0"/>
              </a:spcAft>
              <a:buSzPts val="1200"/>
              <a:buChar char="–"/>
            </a:pPr>
            <a:r>
              <a:rPr lang="en-US" sz="1200"/>
              <a:t>(Scout will need to purchase the rest of the uniform and a handbook)</a:t>
            </a:r>
            <a:endParaRPr sz="1800"/>
          </a:p>
          <a:p>
            <a:pPr marL="342900" lvl="0" indent="-177800" algn="l" rtl="0">
              <a:spcBef>
                <a:spcPts val="520"/>
              </a:spcBef>
              <a:spcAft>
                <a:spcPts val="0"/>
              </a:spcAft>
              <a:buSzPts val="1950"/>
              <a:buChar char="•"/>
            </a:pPr>
            <a:r>
              <a:rPr lang="en-US" sz="1950"/>
              <a:t>Some events will require additional out-of-pocket costs</a:t>
            </a:r>
            <a:endParaRPr/>
          </a:p>
          <a:p>
            <a:pPr marL="742950" lvl="1" indent="-146050" algn="l" rtl="0">
              <a:spcBef>
                <a:spcPts val="440"/>
              </a:spcBef>
              <a:spcAft>
                <a:spcPts val="0"/>
              </a:spcAft>
              <a:buSzPts val="1550"/>
              <a:buChar char="–"/>
            </a:pPr>
            <a:r>
              <a:rPr lang="en-US" sz="1550"/>
              <a:t> Overnight camping</a:t>
            </a:r>
            <a:endParaRPr/>
          </a:p>
          <a:p>
            <a:pPr marL="742950" lvl="1" indent="-146050" algn="l" rtl="0">
              <a:spcBef>
                <a:spcPts val="440"/>
              </a:spcBef>
              <a:spcAft>
                <a:spcPts val="0"/>
              </a:spcAft>
              <a:buSzPts val="1550"/>
              <a:buChar char="–"/>
            </a:pPr>
            <a:r>
              <a:rPr lang="en-US" sz="1550"/>
              <a:t>Visits to Museums, etc.</a:t>
            </a:r>
            <a:endParaRPr/>
          </a:p>
        </p:txBody>
      </p:sp>
      <p:pic>
        <p:nvPicPr>
          <p:cNvPr id="211" name="Google Shape;211;g7806fb00eb_0_348" descr="Boys life cover.jpg"/>
          <p:cNvPicPr preferRelativeResize="0"/>
          <p:nvPr/>
        </p:nvPicPr>
        <p:blipFill rotWithShape="1">
          <a:blip r:embed="rId3">
            <a:alphaModFix/>
          </a:blip>
          <a:srcRect/>
          <a:stretch/>
        </p:blipFill>
        <p:spPr>
          <a:xfrm rot="1048294">
            <a:off x="6931622" y="635521"/>
            <a:ext cx="1673637" cy="1799546"/>
          </a:xfrm>
          <a:prstGeom prst="rect">
            <a:avLst/>
          </a:prstGeom>
          <a:noFill/>
          <a:ln>
            <a:noFill/>
          </a:ln>
        </p:spPr>
      </p:pic>
      <p:sp>
        <p:nvSpPr>
          <p:cNvPr id="212" name="Google Shape;212;g7806fb00eb_0_348"/>
          <p:cNvSpPr txBox="1"/>
          <p:nvPr/>
        </p:nvSpPr>
        <p:spPr>
          <a:xfrm>
            <a:off x="1567650" y="4174925"/>
            <a:ext cx="7456500" cy="584400"/>
          </a:xfrm>
          <a:prstGeom prst="rect">
            <a:avLst/>
          </a:prstGeom>
          <a:noFill/>
          <a:ln>
            <a:noFill/>
          </a:ln>
        </p:spPr>
        <p:txBody>
          <a:bodyPr spcFirstLastPara="1" wrap="square" lIns="91425" tIns="91425" rIns="91425" bIns="91425" anchor="t" anchorCtr="0">
            <a:noAutofit/>
          </a:bodyPr>
          <a:lstStyle/>
          <a:p>
            <a:pPr marL="0" lvl="0" indent="0" algn="ctr" rtl="0">
              <a:spcBef>
                <a:spcPts val="520"/>
              </a:spcBef>
              <a:spcAft>
                <a:spcPts val="0"/>
              </a:spcAft>
              <a:buNone/>
            </a:pPr>
            <a:r>
              <a:rPr lang="en-US" sz="2000">
                <a:solidFill>
                  <a:schemeClr val="lt1"/>
                </a:solidFill>
                <a:latin typeface="Trebuchet MS"/>
                <a:ea typeface="Trebuchet MS"/>
                <a:cs typeface="Trebuchet MS"/>
                <a:sym typeface="Trebuchet MS"/>
              </a:rPr>
              <a:t>…….But this is not enough... :( :(  </a:t>
            </a:r>
            <a:endParaRPr sz="2000">
              <a:solidFill>
                <a:schemeClr val="lt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7806fb00eb_0_360"/>
          <p:cNvSpPr/>
          <p:nvPr/>
        </p:nvSpPr>
        <p:spPr>
          <a:xfrm>
            <a:off x="1862025" y="3024875"/>
            <a:ext cx="2488200" cy="12168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7806fb00eb_0_360"/>
          <p:cNvSpPr txBox="1">
            <a:spLocks noGrp="1"/>
          </p:cNvSpPr>
          <p:nvPr>
            <p:ph type="title"/>
          </p:nvPr>
        </p:nvSpPr>
        <p:spPr>
          <a:xfrm>
            <a:off x="1676400" y="154483"/>
            <a:ext cx="7239000" cy="6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300"/>
              <a:buFont typeface="Trebuchet MS"/>
              <a:buNone/>
            </a:pPr>
            <a:r>
              <a:rPr lang="en-US" sz="3300" b="0" i="0" u="none" strike="noStrike" cap="none">
                <a:solidFill>
                  <a:srgbClr val="FFFFFF"/>
                </a:solidFill>
                <a:latin typeface="Trebuchet MS"/>
                <a:ea typeface="Trebuchet MS"/>
                <a:cs typeface="Trebuchet MS"/>
                <a:sym typeface="Trebuchet MS"/>
              </a:rPr>
              <a:t>Pack Fundraiser &amp; Fees</a:t>
            </a:r>
            <a:endParaRPr/>
          </a:p>
        </p:txBody>
      </p:sp>
      <p:pic>
        <p:nvPicPr>
          <p:cNvPr id="220" name="Google Shape;220;g7806fb00eb_0_360"/>
          <p:cNvPicPr preferRelativeResize="0"/>
          <p:nvPr/>
        </p:nvPicPr>
        <p:blipFill rotWithShape="1">
          <a:blip r:embed="rId3">
            <a:alphaModFix/>
          </a:blip>
          <a:srcRect/>
          <a:stretch/>
        </p:blipFill>
        <p:spPr>
          <a:xfrm>
            <a:off x="6277012" y="3679453"/>
            <a:ext cx="2404556" cy="975563"/>
          </a:xfrm>
          <a:prstGeom prst="rect">
            <a:avLst/>
          </a:prstGeom>
          <a:noFill/>
          <a:ln>
            <a:noFill/>
          </a:ln>
        </p:spPr>
      </p:pic>
      <p:sp>
        <p:nvSpPr>
          <p:cNvPr id="221" name="Google Shape;221;g7806fb00eb_0_360"/>
          <p:cNvSpPr txBox="1"/>
          <p:nvPr/>
        </p:nvSpPr>
        <p:spPr>
          <a:xfrm>
            <a:off x="1915932" y="1200159"/>
            <a:ext cx="2939100" cy="108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Trail’s End Popcorn Sale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a:t>
            </a:r>
            <a:r>
              <a:rPr lang="en-US" sz="1600">
                <a:solidFill>
                  <a:schemeClr val="lt1"/>
                </a:solidFill>
              </a:rPr>
              <a:t>9</a:t>
            </a:r>
            <a:r>
              <a:rPr lang="en-US" sz="1600" b="0" i="0" u="none" strike="noStrike" cap="none">
                <a:solidFill>
                  <a:schemeClr val="lt1"/>
                </a:solidFill>
                <a:latin typeface="Arial"/>
                <a:ea typeface="Arial"/>
                <a:cs typeface="Arial"/>
                <a:sym typeface="Arial"/>
              </a:rPr>
              <a:t>0 / Individual Sales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en-US" sz="1600">
                <a:solidFill>
                  <a:schemeClr val="lt1"/>
                </a:solidFill>
              </a:rPr>
              <a:t>Group Sales-Storefront</a:t>
            </a:r>
            <a:endParaRPr sz="1400" b="0" i="0" u="none" strike="noStrike" cap="none">
              <a:solidFill>
                <a:srgbClr val="000000"/>
              </a:solidFill>
              <a:latin typeface="Arial"/>
              <a:ea typeface="Arial"/>
              <a:cs typeface="Arial"/>
              <a:sym typeface="Arial"/>
            </a:endParaRPr>
          </a:p>
        </p:txBody>
      </p:sp>
      <p:sp>
        <p:nvSpPr>
          <p:cNvPr id="222" name="Google Shape;222;g7806fb00eb_0_360"/>
          <p:cNvSpPr txBox="1"/>
          <p:nvPr/>
        </p:nvSpPr>
        <p:spPr>
          <a:xfrm>
            <a:off x="1567625" y="3024869"/>
            <a:ext cx="2939100" cy="5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400" b="1">
                <a:solidFill>
                  <a:schemeClr val="lt1"/>
                </a:solidFill>
              </a:rPr>
              <a:t>PAIA (Program Assessment Insurance)</a:t>
            </a:r>
            <a:endParaRPr sz="10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1200">
              <a:solidFill>
                <a:schemeClr val="lt1"/>
              </a:solidFill>
            </a:endParaRPr>
          </a:p>
          <a:p>
            <a:pPr marL="285750" marR="0" lvl="0" indent="-260350" algn="l" rtl="0">
              <a:lnSpc>
                <a:spcPct val="100000"/>
              </a:lnSpc>
              <a:spcBef>
                <a:spcPts val="0"/>
              </a:spcBef>
              <a:spcAft>
                <a:spcPts val="0"/>
              </a:spcAft>
              <a:buClr>
                <a:schemeClr val="lt1"/>
              </a:buClr>
              <a:buSzPts val="1200"/>
              <a:buFont typeface="Arial"/>
              <a:buChar char="-"/>
            </a:pPr>
            <a:r>
              <a:rPr lang="en-US" sz="1200">
                <a:solidFill>
                  <a:schemeClr val="lt1"/>
                </a:solidFill>
              </a:rPr>
              <a:t>~$100</a:t>
            </a:r>
            <a:r>
              <a:rPr lang="en-US" sz="1200" b="0" i="0" u="none" strike="noStrike" cap="none">
                <a:solidFill>
                  <a:schemeClr val="lt1"/>
                </a:solidFill>
                <a:latin typeface="Arial"/>
                <a:ea typeface="Arial"/>
                <a:cs typeface="Arial"/>
                <a:sym typeface="Arial"/>
              </a:rPr>
              <a:t> (depending on pop</a:t>
            </a:r>
            <a:r>
              <a:rPr lang="en-US" sz="1200">
                <a:solidFill>
                  <a:schemeClr val="lt1"/>
                </a:solidFill>
              </a:rPr>
              <a:t>corn sales, pack may subsidize)</a:t>
            </a:r>
            <a:endParaRPr sz="2400" b="1" i="0" u="none" strike="noStrike" cap="none">
              <a:solidFill>
                <a:schemeClr val="lt1"/>
              </a:solidFill>
              <a:latin typeface="Arial"/>
              <a:ea typeface="Arial"/>
              <a:cs typeface="Arial"/>
              <a:sym typeface="Arial"/>
            </a:endParaRPr>
          </a:p>
        </p:txBody>
      </p:sp>
      <p:pic>
        <p:nvPicPr>
          <p:cNvPr id="223" name="Google Shape;223;g7806fb00eb_0_360"/>
          <p:cNvPicPr preferRelativeResize="0"/>
          <p:nvPr/>
        </p:nvPicPr>
        <p:blipFill>
          <a:blip r:embed="rId4">
            <a:alphaModFix/>
          </a:blip>
          <a:stretch>
            <a:fillRect/>
          </a:stretch>
        </p:blipFill>
        <p:spPr>
          <a:xfrm>
            <a:off x="5652850" y="749373"/>
            <a:ext cx="2693725" cy="2693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1676400" y="205978"/>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a:t>Driving Parent Involvement</a:t>
            </a:r>
            <a:endParaRPr sz="4000" b="0" i="0" u="none" strike="noStrike" cap="none">
              <a:solidFill>
                <a:srgbClr val="FFFFFF"/>
              </a:solidFill>
              <a:latin typeface="Trebuchet MS"/>
              <a:ea typeface="Trebuchet MS"/>
              <a:cs typeface="Trebuchet MS"/>
              <a:sym typeface="Trebuchet MS"/>
            </a:endParaRPr>
          </a:p>
        </p:txBody>
      </p:sp>
      <p:sp>
        <p:nvSpPr>
          <p:cNvPr id="229" name="Google Shape;229;p13"/>
          <p:cNvSpPr txBox="1">
            <a:spLocks noGrp="1"/>
          </p:cNvSpPr>
          <p:nvPr>
            <p:ph type="body" idx="1"/>
          </p:nvPr>
        </p:nvSpPr>
        <p:spPr>
          <a:xfrm>
            <a:off x="1676400" y="1278082"/>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Each den takes responsibility for one or two pack meetings in a year</a:t>
            </a:r>
            <a:endParaRPr/>
          </a:p>
          <a:p>
            <a:pPr marL="457200" lvl="0" indent="-457200" algn="l" rtl="0">
              <a:lnSpc>
                <a:spcPct val="100000"/>
              </a:lnSpc>
              <a:spcBef>
                <a:spcPts val="520"/>
              </a:spcBef>
              <a:spcAft>
                <a:spcPts val="0"/>
              </a:spcAft>
              <a:buSzPts val="2600"/>
              <a:buChar char="•"/>
            </a:pPr>
            <a:r>
              <a:rPr lang="en-US"/>
              <a:t>Rotation between the dens ensures the families have fun at the other pack meetings</a:t>
            </a:r>
            <a:endParaRPr/>
          </a:p>
          <a:p>
            <a:pPr marL="457200" lvl="0" indent="-457200" algn="l" rtl="0">
              <a:lnSpc>
                <a:spcPct val="100000"/>
              </a:lnSpc>
              <a:spcBef>
                <a:spcPts val="520"/>
              </a:spcBef>
              <a:spcAft>
                <a:spcPts val="0"/>
              </a:spcAft>
              <a:buSzPts val="2600"/>
              <a:buChar char="•"/>
            </a:pPr>
            <a:r>
              <a:rPr lang="en-US"/>
              <a:t>Family Talent Survey</a:t>
            </a:r>
            <a:endParaRPr/>
          </a:p>
          <a:p>
            <a:pPr marL="457200" lvl="0" indent="-457200" algn="l" rtl="0">
              <a:lnSpc>
                <a:spcPct val="100000"/>
              </a:lnSpc>
              <a:spcBef>
                <a:spcPts val="520"/>
              </a:spcBef>
              <a:spcAft>
                <a:spcPts val="0"/>
              </a:spcAft>
              <a:buSzPts val="2600"/>
              <a:buChar char="•"/>
            </a:pPr>
            <a:r>
              <a:rPr lang="en-US"/>
              <a:t>Training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4"/>
          <p:cNvSpPr txBox="1">
            <a:spLocks noGrp="1"/>
          </p:cNvSpPr>
          <p:nvPr>
            <p:ph type="title"/>
          </p:nvPr>
        </p:nvSpPr>
        <p:spPr>
          <a:xfrm>
            <a:off x="3184358" y="1878367"/>
            <a:ext cx="7239000" cy="85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500"/>
              <a:buFont typeface="Trebuchet MS"/>
              <a:buNone/>
            </a:pPr>
            <a:r>
              <a:rPr lang="en-US" sz="3500"/>
              <a:t>Questions!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7806fb00eb_0_226"/>
          <p:cNvSpPr txBox="1">
            <a:spLocks noGrp="1"/>
          </p:cNvSpPr>
          <p:nvPr>
            <p:ph type="title"/>
          </p:nvPr>
        </p:nvSpPr>
        <p:spPr>
          <a:xfrm>
            <a:off x="3184358" y="1878367"/>
            <a:ext cx="7239000" cy="85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500"/>
              <a:buFont typeface="Trebuchet MS"/>
              <a:buNone/>
            </a:pPr>
            <a:r>
              <a:rPr lang="en-US" sz="3500"/>
              <a:t>Backup</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p:nvPr/>
        </p:nvSpPr>
        <p:spPr>
          <a:xfrm>
            <a:off x="1371600" y="1371600"/>
            <a:ext cx="3962400" cy="21147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1"/>
          <p:cNvSpPr txBox="1"/>
          <p:nvPr/>
        </p:nvSpPr>
        <p:spPr>
          <a:xfrm>
            <a:off x="1371600" y="229950"/>
            <a:ext cx="2984100" cy="1069200"/>
          </a:xfrm>
          <a:prstGeom prst="rect">
            <a:avLst/>
          </a:prstGeom>
          <a:noFill/>
          <a:ln>
            <a:noFill/>
          </a:ln>
        </p:spPr>
        <p:txBody>
          <a:bodyPr spcFirstLastPara="1" wrap="square" lIns="38100" tIns="38100" rIns="38100" bIns="38100" anchor="t" anchorCtr="0">
            <a:noAutofit/>
          </a:bodyPr>
          <a:lstStyle/>
          <a:p>
            <a:pPr marL="161444" marR="0" lvl="0" indent="-9041" algn="l" rtl="0">
              <a:lnSpc>
                <a:spcPct val="100000"/>
              </a:lnSpc>
              <a:spcBef>
                <a:spcPts val="0"/>
              </a:spcBef>
              <a:spcAft>
                <a:spcPts val="0"/>
              </a:spcAft>
              <a:buClr>
                <a:schemeClr val="lt1"/>
              </a:buClr>
              <a:buSzPts val="600"/>
              <a:buFont typeface="Trebuchet MS"/>
              <a:buNone/>
            </a:pPr>
            <a:r>
              <a:rPr lang="en-US" sz="2400" b="1" i="0" u="none" strike="noStrike" cap="none">
                <a:solidFill>
                  <a:schemeClr val="lt1"/>
                </a:solidFill>
                <a:latin typeface="Trebuchet MS"/>
                <a:ea typeface="Trebuchet MS"/>
                <a:cs typeface="Trebuchet MS"/>
                <a:sym typeface="Trebuchet MS"/>
              </a:rPr>
              <a:t>November - Flag Retirement</a:t>
            </a:r>
            <a:endParaRPr sz="1400" b="0" i="0" u="none" strike="noStrike" cap="none">
              <a:solidFill>
                <a:srgbClr val="000000"/>
              </a:solidFill>
              <a:latin typeface="Arial"/>
              <a:ea typeface="Arial"/>
              <a:cs typeface="Arial"/>
              <a:sym typeface="Arial"/>
            </a:endParaRPr>
          </a:p>
        </p:txBody>
      </p:sp>
      <p:sp>
        <p:nvSpPr>
          <p:cNvPr id="246" name="Google Shape;246;p11"/>
          <p:cNvSpPr/>
          <p:nvPr/>
        </p:nvSpPr>
        <p:spPr>
          <a:xfrm>
            <a:off x="4355800" y="184969"/>
            <a:ext cx="4788300" cy="22467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1"/>
          <p:cNvSpPr/>
          <p:nvPr/>
        </p:nvSpPr>
        <p:spPr>
          <a:xfrm>
            <a:off x="5334000" y="2428875"/>
            <a:ext cx="3810000" cy="2325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1"/>
          <p:cNvSpPr txBox="1"/>
          <p:nvPr/>
        </p:nvSpPr>
        <p:spPr>
          <a:xfrm>
            <a:off x="1371600" y="3698633"/>
            <a:ext cx="3810000" cy="1074000"/>
          </a:xfrm>
          <a:prstGeom prst="rect">
            <a:avLst/>
          </a:prstGeom>
          <a:noFill/>
          <a:ln>
            <a:noFill/>
          </a:ln>
        </p:spPr>
        <p:txBody>
          <a:bodyPr spcFirstLastPara="1" wrap="square" lIns="38100" tIns="38100" rIns="38100" bIns="38100" anchor="t" anchorCtr="0">
            <a:noAutofit/>
          </a:bodyPr>
          <a:lstStyle/>
          <a:p>
            <a:pPr marL="161444" marR="0" lvl="0" indent="-9041" algn="l" rtl="0">
              <a:lnSpc>
                <a:spcPct val="100000"/>
              </a:lnSpc>
              <a:spcBef>
                <a:spcPts val="0"/>
              </a:spcBef>
              <a:spcAft>
                <a:spcPts val="0"/>
              </a:spcAft>
              <a:buClr>
                <a:schemeClr val="lt1"/>
              </a:buClr>
              <a:buSzPts val="600"/>
              <a:buFont typeface="Trebuchet MS"/>
              <a:buNone/>
            </a:pPr>
            <a:r>
              <a:rPr lang="en-US" sz="2400" b="1" i="0" u="none" strike="noStrike" cap="none">
                <a:solidFill>
                  <a:schemeClr val="lt1"/>
                </a:solidFill>
                <a:latin typeface="Trebuchet MS"/>
                <a:ea typeface="Trebuchet MS"/>
                <a:cs typeface="Trebuchet MS"/>
                <a:sym typeface="Trebuchet MS"/>
              </a:rPr>
              <a:t>December - Holiday Party – Snow Ball Fight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7806fb00eb_0_174"/>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Who are we?</a:t>
            </a:r>
            <a:endParaRPr/>
          </a:p>
        </p:txBody>
      </p:sp>
      <p:sp>
        <p:nvSpPr>
          <p:cNvPr id="64" name="Google Shape;64;g7806fb00eb_0_174"/>
          <p:cNvSpPr txBox="1">
            <a:spLocks noGrp="1"/>
          </p:cNvSpPr>
          <p:nvPr>
            <p:ph type="body" idx="1"/>
          </p:nvPr>
        </p:nvSpPr>
        <p:spPr>
          <a:xfrm>
            <a:off x="1676400" y="1200150"/>
            <a:ext cx="7239000" cy="3394500"/>
          </a:xfrm>
          <a:prstGeom prst="rect">
            <a:avLst/>
          </a:prstGeom>
        </p:spPr>
        <p:txBody>
          <a:bodyPr spcFirstLastPara="1" wrap="square" lIns="91425" tIns="91425" rIns="91425" bIns="91425" anchor="t" anchorCtr="0">
            <a:noAutofit/>
          </a:bodyPr>
          <a:lstStyle/>
          <a:p>
            <a:pPr marL="457200" lvl="0" indent="-393700" algn="l" rtl="0">
              <a:lnSpc>
                <a:spcPct val="150000"/>
              </a:lnSpc>
              <a:spcBef>
                <a:spcPts val="520"/>
              </a:spcBef>
              <a:spcAft>
                <a:spcPts val="0"/>
              </a:spcAft>
              <a:buSzPts val="2600"/>
              <a:buChar char="•"/>
            </a:pPr>
            <a:r>
              <a:rPr lang="en-US"/>
              <a:t>Mission Peak District</a:t>
            </a:r>
            <a:endParaRPr/>
          </a:p>
          <a:p>
            <a:pPr marL="457200" lvl="0" indent="-393700" algn="l" rtl="0">
              <a:lnSpc>
                <a:spcPct val="150000"/>
              </a:lnSpc>
              <a:spcBef>
                <a:spcPts val="0"/>
              </a:spcBef>
              <a:spcAft>
                <a:spcPts val="0"/>
              </a:spcAft>
              <a:buSzPts val="2600"/>
              <a:buChar char="•"/>
            </a:pPr>
            <a:r>
              <a:rPr lang="en-US"/>
              <a:t>Chartered Org: First United Methodist Church of Fremont</a:t>
            </a:r>
            <a:endParaRPr/>
          </a:p>
          <a:p>
            <a:pPr marL="457200" lvl="0" indent="-393700" algn="l" rtl="0">
              <a:lnSpc>
                <a:spcPct val="150000"/>
              </a:lnSpc>
              <a:spcBef>
                <a:spcPts val="0"/>
              </a:spcBef>
              <a:spcAft>
                <a:spcPts val="0"/>
              </a:spcAft>
              <a:buSzPts val="2600"/>
              <a:buChar char="•"/>
            </a:pPr>
            <a:r>
              <a:rPr lang="en-US"/>
              <a:t>Community: Gomes Elementary School</a:t>
            </a:r>
            <a:endParaRPr/>
          </a:p>
          <a:p>
            <a:pPr marL="457200" lvl="0" indent="-393700" algn="l" rtl="0">
              <a:lnSpc>
                <a:spcPct val="150000"/>
              </a:lnSpc>
              <a:spcBef>
                <a:spcPts val="0"/>
              </a:spcBef>
              <a:spcAft>
                <a:spcPts val="0"/>
              </a:spcAft>
              <a:buSzPts val="2600"/>
              <a:buChar char="•"/>
            </a:pPr>
            <a:r>
              <a:rPr lang="en-US"/>
              <a:t># of Scouts: 60-70 (approx.)</a:t>
            </a:r>
            <a:endParaRPr/>
          </a:p>
          <a:p>
            <a:pPr marL="457200" lvl="0" indent="-393700" algn="l" rtl="0">
              <a:lnSpc>
                <a:spcPct val="150000"/>
              </a:lnSpc>
              <a:spcBef>
                <a:spcPts val="0"/>
              </a:spcBef>
              <a:spcAft>
                <a:spcPts val="0"/>
              </a:spcAft>
              <a:buSzPts val="2600"/>
              <a:buChar char="•"/>
            </a:pPr>
            <a:r>
              <a:rPr lang="en-US"/>
              <a:t>Boys and Girls (starting 2019)</a:t>
            </a:r>
            <a:endParaRPr/>
          </a:p>
          <a:p>
            <a:pPr marL="0" lvl="0" indent="0" algn="l" rtl="0">
              <a:spcBef>
                <a:spcPts val="52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p:nvPr/>
        </p:nvSpPr>
        <p:spPr>
          <a:xfrm>
            <a:off x="1371600" y="2743200"/>
            <a:ext cx="3813900" cy="24351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2"/>
          <p:cNvSpPr/>
          <p:nvPr/>
        </p:nvSpPr>
        <p:spPr>
          <a:xfrm>
            <a:off x="1371600" y="107456"/>
            <a:ext cx="7184700" cy="26484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2"/>
          <p:cNvSpPr/>
          <p:nvPr/>
        </p:nvSpPr>
        <p:spPr>
          <a:xfrm>
            <a:off x="5105400" y="2743200"/>
            <a:ext cx="4073400" cy="2419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2"/>
          <p:cNvSpPr txBox="1"/>
          <p:nvPr/>
        </p:nvSpPr>
        <p:spPr>
          <a:xfrm>
            <a:off x="1295399" y="146288"/>
            <a:ext cx="3981600" cy="846000"/>
          </a:xfrm>
          <a:prstGeom prst="rect">
            <a:avLst/>
          </a:prstGeom>
          <a:noFill/>
          <a:ln>
            <a:noFill/>
          </a:ln>
        </p:spPr>
        <p:txBody>
          <a:bodyPr spcFirstLastPara="1" wrap="square" lIns="38100" tIns="38100" rIns="38100" bIns="38100" anchor="t" anchorCtr="0">
            <a:noAutofit/>
          </a:bodyPr>
          <a:lstStyle/>
          <a:p>
            <a:pPr marL="161444" marR="0" lvl="0" indent="-9041" algn="l" rtl="0">
              <a:lnSpc>
                <a:spcPct val="100000"/>
              </a:lnSpc>
              <a:spcBef>
                <a:spcPts val="0"/>
              </a:spcBef>
              <a:spcAft>
                <a:spcPts val="0"/>
              </a:spcAft>
              <a:buClr>
                <a:schemeClr val="lt1"/>
              </a:buClr>
              <a:buSzPts val="600"/>
              <a:buFont typeface="Trebuchet MS"/>
              <a:buNone/>
            </a:pPr>
            <a:r>
              <a:rPr lang="en-US" sz="2400" b="1" i="0" u="none" strike="noStrike" cap="none">
                <a:solidFill>
                  <a:schemeClr val="lt1"/>
                </a:solidFill>
                <a:latin typeface="Trebuchet MS"/>
                <a:ea typeface="Trebuchet MS"/>
                <a:cs typeface="Trebuchet MS"/>
                <a:sym typeface="Trebuchet MS"/>
              </a:rPr>
              <a:t>January - Pinewood Derby!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
          <p:cNvSpPr txBox="1">
            <a:spLocks noGrp="1"/>
          </p:cNvSpPr>
          <p:nvPr>
            <p:ph type="title"/>
          </p:nvPr>
        </p:nvSpPr>
        <p:spPr>
          <a:xfrm>
            <a:off x="1545772" y="172579"/>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Planning:</a:t>
            </a:r>
            <a:endParaRPr/>
          </a:p>
        </p:txBody>
      </p:sp>
      <p:sp>
        <p:nvSpPr>
          <p:cNvPr id="262" name="Google Shape;262;p3"/>
          <p:cNvSpPr txBox="1">
            <a:spLocks noGrp="1"/>
          </p:cNvSpPr>
          <p:nvPr>
            <p:ph type="body" idx="1"/>
          </p:nvPr>
        </p:nvSpPr>
        <p:spPr>
          <a:xfrm>
            <a:off x="1652649" y="1029829"/>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Annual program planning meeting in June.</a:t>
            </a:r>
            <a:endParaRPr/>
          </a:p>
          <a:p>
            <a:pPr marL="457200" lvl="0" indent="-292100" algn="l" rtl="0">
              <a:lnSpc>
                <a:spcPct val="100000"/>
              </a:lnSpc>
              <a:spcBef>
                <a:spcPts val="520"/>
              </a:spcBef>
              <a:spcAft>
                <a:spcPts val="0"/>
              </a:spcAft>
              <a:buSzPts val="2600"/>
              <a:buNone/>
            </a:pPr>
            <a:endParaRPr/>
          </a:p>
          <a:p>
            <a:pPr marL="457200" lvl="0" indent="-457200" algn="l" rtl="0">
              <a:lnSpc>
                <a:spcPct val="100000"/>
              </a:lnSpc>
              <a:spcBef>
                <a:spcPts val="520"/>
              </a:spcBef>
              <a:spcAft>
                <a:spcPts val="0"/>
              </a:spcAft>
              <a:buSzPts val="2600"/>
              <a:buChar char="•"/>
            </a:pPr>
            <a:r>
              <a:rPr lang="en-US"/>
              <a:t>Monthly pack leaders committee meeting. </a:t>
            </a:r>
            <a:endParaRPr/>
          </a:p>
          <a:p>
            <a:pPr marL="457200" lvl="0" indent="-292100" algn="l" rtl="0">
              <a:lnSpc>
                <a:spcPct val="100000"/>
              </a:lnSpc>
              <a:spcBef>
                <a:spcPts val="520"/>
              </a:spcBef>
              <a:spcAft>
                <a:spcPts val="0"/>
              </a:spcAft>
              <a:buSzPts val="2600"/>
              <a:buNone/>
            </a:pPr>
            <a:endParaRPr/>
          </a:p>
          <a:p>
            <a:pPr marL="457200" lvl="0" indent="-457200" algn="l" rtl="0">
              <a:lnSpc>
                <a:spcPct val="100000"/>
              </a:lnSpc>
              <a:spcBef>
                <a:spcPts val="520"/>
              </a:spcBef>
              <a:spcAft>
                <a:spcPts val="0"/>
              </a:spcAft>
              <a:buSzPts val="2600"/>
              <a:buChar char="•"/>
            </a:pPr>
            <a:r>
              <a:rPr lang="en-US"/>
              <a:t>Pack meeting built around monthly Core Values. Core Values tie each pack meeting together </a:t>
            </a:r>
            <a:endParaRPr/>
          </a:p>
          <a:p>
            <a:pPr marL="457200" lvl="0" indent="-457200" algn="l" rtl="0">
              <a:lnSpc>
                <a:spcPct val="100000"/>
              </a:lnSpc>
              <a:spcBef>
                <a:spcPts val="520"/>
              </a:spcBef>
              <a:spcAft>
                <a:spcPts val="0"/>
              </a:spcAft>
              <a:buSzPts val="2600"/>
              <a:buChar char="•"/>
            </a:pPr>
            <a:r>
              <a:rPr lang="en-US"/>
              <a:t>Utilize – Cub Scout Leader Book –Den &amp; Pack Meeting Resource, Boys Life Magazine.</a:t>
            </a:r>
            <a:endParaRPr sz="26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
          <p:cNvSpPr txBox="1">
            <a:spLocks noGrp="1"/>
          </p:cNvSpPr>
          <p:nvPr>
            <p:ph type="title"/>
          </p:nvPr>
        </p:nvSpPr>
        <p:spPr>
          <a:xfrm>
            <a:off x="1676400" y="626809"/>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Pack Leadership</a:t>
            </a:r>
            <a:endParaRPr/>
          </a:p>
        </p:txBody>
      </p:sp>
      <p:sp>
        <p:nvSpPr>
          <p:cNvPr id="268" name="Google Shape;268;p4"/>
          <p:cNvSpPr txBox="1">
            <a:spLocks noGrp="1"/>
          </p:cNvSpPr>
          <p:nvPr>
            <p:ph type="body" idx="1"/>
          </p:nvPr>
        </p:nvSpPr>
        <p:spPr>
          <a:xfrm>
            <a:off x="1676400" y="1484062"/>
            <a:ext cx="7239000" cy="24186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Den chiefs</a:t>
            </a:r>
            <a:endParaRPr/>
          </a:p>
          <a:p>
            <a:pPr marL="457200" lvl="0" indent="-457200" algn="l" rtl="0">
              <a:lnSpc>
                <a:spcPct val="100000"/>
              </a:lnSpc>
              <a:spcBef>
                <a:spcPts val="0"/>
              </a:spcBef>
              <a:spcAft>
                <a:spcPts val="0"/>
              </a:spcAft>
              <a:buSzPts val="2600"/>
              <a:buChar char="•"/>
            </a:pPr>
            <a:r>
              <a:rPr lang="en-US" sz="2600" b="0" i="0" u="none" strike="noStrike" cap="none">
                <a:solidFill>
                  <a:schemeClr val="lt1"/>
                </a:solidFill>
                <a:latin typeface="Trebuchet MS"/>
                <a:ea typeface="Trebuchet MS"/>
                <a:cs typeface="Trebuchet MS"/>
                <a:sym typeface="Trebuchet MS"/>
              </a:rPr>
              <a:t>Den Leaders</a:t>
            </a:r>
            <a:endParaRPr/>
          </a:p>
          <a:p>
            <a:pPr marL="457200" lvl="0" indent="-457200" algn="l" rtl="0">
              <a:lnSpc>
                <a:spcPct val="100000"/>
              </a:lnSpc>
              <a:spcBef>
                <a:spcPts val="520"/>
              </a:spcBef>
              <a:spcAft>
                <a:spcPts val="0"/>
              </a:spcAft>
              <a:buSzPts val="2600"/>
              <a:buChar char="•"/>
            </a:pPr>
            <a:r>
              <a:rPr lang="en-US"/>
              <a:t>Cubmaster</a:t>
            </a:r>
            <a:endParaRPr/>
          </a:p>
          <a:p>
            <a:pPr marL="457200" lvl="0" indent="-457200" algn="l" rtl="0">
              <a:lnSpc>
                <a:spcPct val="100000"/>
              </a:lnSpc>
              <a:spcBef>
                <a:spcPts val="520"/>
              </a:spcBef>
              <a:spcAft>
                <a:spcPts val="0"/>
              </a:spcAft>
              <a:buSzPts val="2600"/>
              <a:buChar char="•"/>
            </a:pPr>
            <a:r>
              <a:rPr lang="en-US" sz="2600" b="0" i="0" u="none" strike="noStrike" cap="none">
                <a:solidFill>
                  <a:schemeClr val="lt1"/>
                </a:solidFill>
                <a:latin typeface="Trebuchet MS"/>
                <a:ea typeface="Trebuchet MS"/>
                <a:cs typeface="Trebuchet MS"/>
                <a:sym typeface="Trebuchet MS"/>
              </a:rPr>
              <a:t>Chartered Organization</a:t>
            </a:r>
            <a:endParaRPr/>
          </a:p>
          <a:p>
            <a:pPr marL="457200" lvl="0" indent="-457200" algn="l" rtl="0">
              <a:lnSpc>
                <a:spcPct val="100000"/>
              </a:lnSpc>
              <a:spcBef>
                <a:spcPts val="520"/>
              </a:spcBef>
              <a:spcAft>
                <a:spcPts val="0"/>
              </a:spcAft>
              <a:buSzPts val="2600"/>
              <a:buChar char="•"/>
            </a:pPr>
            <a:r>
              <a:rPr lang="en-US"/>
              <a:t>Pack Committee</a:t>
            </a:r>
            <a:endParaRPr/>
          </a:p>
          <a:p>
            <a:pPr marL="0" lvl="0" indent="0" algn="l" rtl="0">
              <a:lnSpc>
                <a:spcPct val="100000"/>
              </a:lnSpc>
              <a:spcBef>
                <a:spcPts val="520"/>
              </a:spcBef>
              <a:spcAft>
                <a:spcPts val="0"/>
              </a:spcAft>
              <a:buSzPts val="2600"/>
              <a:buNone/>
            </a:pPr>
            <a:endParaRPr sz="26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
          <p:cNvSpPr txBox="1">
            <a:spLocks noGrp="1"/>
          </p:cNvSpPr>
          <p:nvPr>
            <p:ph type="title"/>
          </p:nvPr>
        </p:nvSpPr>
        <p:spPr>
          <a:xfrm>
            <a:off x="1581397" y="582277"/>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a:t>Spring: P</a:t>
            </a:r>
            <a:r>
              <a:rPr lang="en-US" sz="4000" b="0" i="0" u="none" strike="noStrike" cap="none">
                <a:solidFill>
                  <a:srgbClr val="FFFFFF"/>
                </a:solidFill>
                <a:latin typeface="Trebuchet MS"/>
                <a:ea typeface="Trebuchet MS"/>
                <a:cs typeface="Trebuchet MS"/>
                <a:sym typeface="Trebuchet MS"/>
              </a:rPr>
              <a:t>lanning Cycle 1</a:t>
            </a:r>
            <a:endParaRPr/>
          </a:p>
        </p:txBody>
      </p:sp>
      <p:sp>
        <p:nvSpPr>
          <p:cNvPr id="274" name="Google Shape;274;p5"/>
          <p:cNvSpPr txBox="1">
            <a:spLocks noGrp="1"/>
          </p:cNvSpPr>
          <p:nvPr>
            <p:ph type="body" idx="1"/>
          </p:nvPr>
        </p:nvSpPr>
        <p:spPr>
          <a:xfrm>
            <a:off x="1581397" y="1484060"/>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sz="2600" b="0" i="0" u="none" strike="noStrike" cap="none">
                <a:solidFill>
                  <a:schemeClr val="lt1"/>
                </a:solidFill>
                <a:latin typeface="Trebuchet MS"/>
                <a:ea typeface="Trebuchet MS"/>
                <a:cs typeface="Trebuchet MS"/>
                <a:sym typeface="Trebuchet MS"/>
              </a:rPr>
              <a:t>Spring recruitment in April</a:t>
            </a:r>
            <a:endParaRPr/>
          </a:p>
          <a:p>
            <a:pPr marL="457200" lvl="0" indent="-457200" algn="l" rtl="0">
              <a:lnSpc>
                <a:spcPct val="100000"/>
              </a:lnSpc>
              <a:spcBef>
                <a:spcPts val="520"/>
              </a:spcBef>
              <a:spcAft>
                <a:spcPts val="0"/>
              </a:spcAft>
              <a:buSzPts val="2600"/>
              <a:buChar char="•"/>
            </a:pPr>
            <a:r>
              <a:rPr lang="en-US"/>
              <a:t>Advancement on Scoutbook</a:t>
            </a:r>
            <a:endParaRPr sz="2600" b="0" i="0" u="none" strike="noStrike" cap="none">
              <a:solidFill>
                <a:schemeClr val="lt1"/>
              </a:solidFill>
              <a:latin typeface="Trebuchet MS"/>
              <a:ea typeface="Trebuchet MS"/>
              <a:cs typeface="Trebuchet MS"/>
              <a:sym typeface="Trebuchet MS"/>
            </a:endParaRPr>
          </a:p>
          <a:p>
            <a:pPr marL="457200" lvl="0" indent="-457200" algn="l" rtl="0">
              <a:lnSpc>
                <a:spcPct val="100000"/>
              </a:lnSpc>
              <a:spcBef>
                <a:spcPts val="520"/>
              </a:spcBef>
              <a:spcAft>
                <a:spcPts val="0"/>
              </a:spcAft>
              <a:buSzPts val="2600"/>
              <a:buChar char="•"/>
            </a:pPr>
            <a:r>
              <a:rPr lang="en-US"/>
              <a:t>Summer Year End Picnic</a:t>
            </a:r>
            <a:endParaRPr/>
          </a:p>
          <a:p>
            <a:pPr marL="457200" lvl="0" indent="-457200" algn="l" rtl="0">
              <a:lnSpc>
                <a:spcPct val="100000"/>
              </a:lnSpc>
              <a:spcBef>
                <a:spcPts val="520"/>
              </a:spcBef>
              <a:spcAft>
                <a:spcPts val="0"/>
              </a:spcAft>
              <a:buSzPts val="2600"/>
              <a:buChar char="•"/>
            </a:pPr>
            <a:r>
              <a:rPr lang="en-US"/>
              <a:t>Summertime activities planning &amp; </a:t>
            </a:r>
            <a:r>
              <a:rPr lang="en-US" sz="2600" b="0" i="0" u="none" strike="noStrike" cap="none">
                <a:solidFill>
                  <a:schemeClr val="lt1"/>
                </a:solidFill>
                <a:latin typeface="Trebuchet MS"/>
                <a:ea typeface="Trebuchet MS"/>
                <a:cs typeface="Trebuchet MS"/>
                <a:sym typeface="Trebuchet MS"/>
              </a:rPr>
              <a:t>Overnighters.</a:t>
            </a:r>
            <a:endParaRPr/>
          </a:p>
          <a:p>
            <a:pPr marL="457200" lvl="0" indent="-457200" algn="l" rtl="0">
              <a:lnSpc>
                <a:spcPct val="100000"/>
              </a:lnSpc>
              <a:spcBef>
                <a:spcPts val="520"/>
              </a:spcBef>
              <a:spcAft>
                <a:spcPts val="0"/>
              </a:spcAft>
              <a:buSzPts val="2600"/>
              <a:buChar char="•"/>
            </a:pPr>
            <a:r>
              <a:rPr lang="en-US" sz="2600" b="0" i="0" u="none" strike="noStrike" cap="none">
                <a:solidFill>
                  <a:schemeClr val="lt1"/>
                </a:solidFill>
                <a:latin typeface="Trebuchet MS"/>
                <a:ea typeface="Trebuchet MS"/>
                <a:cs typeface="Trebuchet MS"/>
                <a:sym typeface="Trebuchet MS"/>
              </a:rPr>
              <a:t>Recruitment goals </a:t>
            </a:r>
            <a:endParaRPr/>
          </a:p>
          <a:p>
            <a:pPr marL="400050" lvl="1" indent="0" algn="l" rtl="0">
              <a:lnSpc>
                <a:spcPct val="100000"/>
              </a:lnSpc>
              <a:spcBef>
                <a:spcPts val="440"/>
              </a:spcBef>
              <a:spcAft>
                <a:spcPts val="0"/>
              </a:spcAft>
              <a:buSzPts val="2200"/>
              <a:buNone/>
            </a:pPr>
            <a:endParaRPr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
          <p:cNvSpPr txBox="1">
            <a:spLocks noGrp="1"/>
          </p:cNvSpPr>
          <p:nvPr>
            <p:ph type="title"/>
          </p:nvPr>
        </p:nvSpPr>
        <p:spPr>
          <a:xfrm>
            <a:off x="1747651" y="932912"/>
            <a:ext cx="72390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800"/>
              <a:buFont typeface="Trebuchet MS"/>
              <a:buNone/>
            </a:pPr>
            <a:r>
              <a:rPr lang="en-US" sz="3200"/>
              <a:t>Annual program planning meeting in June- Led by pack committee</a:t>
            </a:r>
            <a:br>
              <a:rPr lang="en-US"/>
            </a:br>
            <a:endParaRPr sz="4000" b="0" i="0" u="none" strike="noStrike" cap="none">
              <a:solidFill>
                <a:srgbClr val="FFFFFF"/>
              </a:solidFill>
              <a:latin typeface="Trebuchet MS"/>
              <a:ea typeface="Trebuchet MS"/>
              <a:cs typeface="Trebuchet MS"/>
              <a:sym typeface="Trebuchet MS"/>
            </a:endParaRPr>
          </a:p>
        </p:txBody>
      </p:sp>
      <p:sp>
        <p:nvSpPr>
          <p:cNvPr id="280" name="Google Shape;280;p6"/>
          <p:cNvSpPr txBox="1">
            <a:spLocks noGrp="1"/>
          </p:cNvSpPr>
          <p:nvPr>
            <p:ph type="body" idx="1"/>
          </p:nvPr>
        </p:nvSpPr>
        <p:spPr>
          <a:xfrm>
            <a:off x="1747651" y="1982667"/>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Pack Meeting Schedule for upcoming year</a:t>
            </a:r>
            <a:endParaRPr/>
          </a:p>
          <a:p>
            <a:pPr marL="457200" lvl="0" indent="-457200" algn="l" rtl="0">
              <a:lnSpc>
                <a:spcPct val="100000"/>
              </a:lnSpc>
              <a:spcBef>
                <a:spcPts val="520"/>
              </a:spcBef>
              <a:spcAft>
                <a:spcPts val="0"/>
              </a:spcAft>
              <a:buSzPts val="2600"/>
              <a:buChar char="•"/>
            </a:pPr>
            <a:r>
              <a:rPr lang="en-US"/>
              <a:t>Budget for the upcoming year.</a:t>
            </a:r>
            <a:endParaRPr/>
          </a:p>
          <a:p>
            <a:pPr marL="457200" lvl="0" indent="-457200" algn="l" rtl="0">
              <a:lnSpc>
                <a:spcPct val="100000"/>
              </a:lnSpc>
              <a:spcBef>
                <a:spcPts val="520"/>
              </a:spcBef>
              <a:spcAft>
                <a:spcPts val="0"/>
              </a:spcAft>
              <a:buSzPts val="2600"/>
              <a:buChar char="•"/>
            </a:pPr>
            <a:r>
              <a:rPr lang="en-US"/>
              <a:t>Fundraising goals.</a:t>
            </a:r>
            <a:endParaRPr/>
          </a:p>
          <a:p>
            <a:pPr marL="457200" lvl="0" indent="-457200" algn="l" rtl="0">
              <a:lnSpc>
                <a:spcPct val="100000"/>
              </a:lnSpc>
              <a:spcBef>
                <a:spcPts val="520"/>
              </a:spcBef>
              <a:spcAft>
                <a:spcPts val="0"/>
              </a:spcAft>
              <a:buSzPts val="2800"/>
              <a:buChar char="•"/>
            </a:pPr>
            <a:r>
              <a:rPr lang="en-US" sz="2800"/>
              <a:t>Chairs for the various big events are decided from every den. </a:t>
            </a:r>
            <a:endParaRPr/>
          </a:p>
          <a:p>
            <a:pPr marL="0" lvl="0" indent="0" algn="l" rtl="0">
              <a:lnSpc>
                <a:spcPct val="100000"/>
              </a:lnSpc>
              <a:spcBef>
                <a:spcPts val="520"/>
              </a:spcBef>
              <a:spcAft>
                <a:spcPts val="0"/>
              </a:spcAft>
              <a:buSzPts val="2600"/>
              <a:buNone/>
            </a:pPr>
            <a:endParaRPr/>
          </a:p>
          <a:p>
            <a:pPr marL="0" lvl="0" indent="0" algn="l" rtl="0">
              <a:lnSpc>
                <a:spcPct val="100000"/>
              </a:lnSpc>
              <a:spcBef>
                <a:spcPts val="520"/>
              </a:spcBef>
              <a:spcAft>
                <a:spcPts val="0"/>
              </a:spcAft>
              <a:buSzPts val="2600"/>
              <a:buNone/>
            </a:pPr>
            <a:endParaRPr sz="26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7"/>
          <p:cNvSpPr txBox="1">
            <a:spLocks noGrp="1"/>
          </p:cNvSpPr>
          <p:nvPr>
            <p:ph type="title"/>
          </p:nvPr>
        </p:nvSpPr>
        <p:spPr>
          <a:xfrm>
            <a:off x="1557647" y="199298"/>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Fall: Planning Cycle 2</a:t>
            </a:r>
            <a:endParaRPr/>
          </a:p>
        </p:txBody>
      </p:sp>
      <p:sp>
        <p:nvSpPr>
          <p:cNvPr id="286" name="Google Shape;286;p7"/>
          <p:cNvSpPr txBox="1">
            <a:spLocks noGrp="1"/>
          </p:cNvSpPr>
          <p:nvPr>
            <p:ph type="body" idx="1"/>
          </p:nvPr>
        </p:nvSpPr>
        <p:spPr>
          <a:xfrm>
            <a:off x="1557647" y="1056548"/>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Information night is arranged at the school.</a:t>
            </a:r>
            <a:endParaRPr/>
          </a:p>
          <a:p>
            <a:pPr marL="0" lvl="0" indent="0" algn="l" rtl="0">
              <a:lnSpc>
                <a:spcPct val="100000"/>
              </a:lnSpc>
              <a:spcBef>
                <a:spcPts val="520"/>
              </a:spcBef>
              <a:spcAft>
                <a:spcPts val="0"/>
              </a:spcAft>
              <a:buSzPts val="2600"/>
              <a:buNone/>
            </a:pPr>
            <a:endParaRPr/>
          </a:p>
          <a:p>
            <a:pPr marL="457200" lvl="0" indent="-457200" algn="l" rtl="0">
              <a:lnSpc>
                <a:spcPct val="100000"/>
              </a:lnSpc>
              <a:spcBef>
                <a:spcPts val="520"/>
              </a:spcBef>
              <a:spcAft>
                <a:spcPts val="0"/>
              </a:spcAft>
              <a:buSzPts val="2600"/>
              <a:buChar char="•"/>
            </a:pPr>
            <a:r>
              <a:rPr lang="en-US"/>
              <a:t>Pack Committee helps in the formation of new dens.</a:t>
            </a:r>
            <a:endParaRPr/>
          </a:p>
          <a:p>
            <a:pPr marL="857250" lvl="1" indent="-457200" algn="l" rtl="0">
              <a:lnSpc>
                <a:spcPct val="100000"/>
              </a:lnSpc>
              <a:spcBef>
                <a:spcPts val="440"/>
              </a:spcBef>
              <a:spcAft>
                <a:spcPts val="0"/>
              </a:spcAft>
              <a:buSzPts val="2200"/>
              <a:buChar char="–"/>
            </a:pPr>
            <a:r>
              <a:rPr lang="en-US"/>
              <a:t>Existing Den Leaders/Cubmaster visits the first den meeting of a new den and explains how meetings work.</a:t>
            </a:r>
            <a:endParaRPr/>
          </a:p>
          <a:p>
            <a:pPr marL="857250" lvl="1" indent="-457200" algn="l" rtl="0">
              <a:lnSpc>
                <a:spcPct val="100000"/>
              </a:lnSpc>
              <a:spcBef>
                <a:spcPts val="440"/>
              </a:spcBef>
              <a:spcAft>
                <a:spcPts val="0"/>
              </a:spcAft>
              <a:buSzPts val="2200"/>
              <a:buChar char="–"/>
            </a:pPr>
            <a:r>
              <a:rPr lang="en-US"/>
              <a:t>Leaders are encouraged to ask questions.</a:t>
            </a:r>
            <a:endParaRPr/>
          </a:p>
          <a:p>
            <a:pPr marL="857250" lvl="1" indent="-457200" algn="l" rtl="0">
              <a:lnSpc>
                <a:spcPct val="100000"/>
              </a:lnSpc>
              <a:spcBef>
                <a:spcPts val="440"/>
              </a:spcBef>
              <a:spcAft>
                <a:spcPts val="0"/>
              </a:spcAft>
              <a:buSzPts val="2200"/>
              <a:buChar char="–"/>
            </a:pPr>
            <a:r>
              <a:rPr lang="en-US"/>
              <a:t>Den chiefs are assigned for all levels.</a:t>
            </a:r>
            <a:endParaRPr/>
          </a:p>
          <a:p>
            <a:pPr marL="857250" lvl="1" indent="-457200" algn="l" rtl="0">
              <a:lnSpc>
                <a:spcPct val="100000"/>
              </a:lnSpc>
              <a:spcBef>
                <a:spcPts val="440"/>
              </a:spcBef>
              <a:spcAft>
                <a:spcPts val="0"/>
              </a:spcAft>
              <a:buSzPts val="2200"/>
              <a:buChar char="–"/>
            </a:pPr>
            <a:r>
              <a:rPr lang="en-US"/>
              <a:t>Communication is sent to the pack every month about key events, pack meetings</a:t>
            </a:r>
            <a:endParaRPr/>
          </a:p>
          <a:p>
            <a:pPr marL="857250" lvl="1" indent="-317500" algn="l" rtl="0">
              <a:lnSpc>
                <a:spcPct val="100000"/>
              </a:lnSpc>
              <a:spcBef>
                <a:spcPts val="440"/>
              </a:spcBef>
              <a:spcAft>
                <a:spcPts val="0"/>
              </a:spcAft>
              <a:buSzPts val="2200"/>
              <a:buNone/>
            </a:pPr>
            <a:endParaRPr/>
          </a:p>
          <a:p>
            <a:pPr marL="857250" lvl="1" indent="-317500" algn="l" rtl="0">
              <a:lnSpc>
                <a:spcPct val="100000"/>
              </a:lnSpc>
              <a:spcBef>
                <a:spcPts val="440"/>
              </a:spcBef>
              <a:spcAft>
                <a:spcPts val="0"/>
              </a:spcAft>
              <a:buSzPts val="2200"/>
              <a:buNone/>
            </a:pPr>
            <a:endParaRPr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1676400" y="65700"/>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Monthly Committee Meetings</a:t>
            </a:r>
            <a:endParaRPr/>
          </a:p>
        </p:txBody>
      </p:sp>
      <p:sp>
        <p:nvSpPr>
          <p:cNvPr id="292" name="Google Shape;292;p8"/>
          <p:cNvSpPr txBox="1">
            <a:spLocks noGrp="1"/>
          </p:cNvSpPr>
          <p:nvPr>
            <p:ph type="body" idx="1"/>
          </p:nvPr>
        </p:nvSpPr>
        <p:spPr>
          <a:xfrm>
            <a:off x="1676400" y="922950"/>
            <a:ext cx="7239000" cy="3659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600"/>
              <a:buChar char="•"/>
            </a:pPr>
            <a:r>
              <a:rPr lang="en-US"/>
              <a:t>Led by the pack committee chair. Supported by the pack committee and Cubmaster.</a:t>
            </a:r>
            <a:endParaRPr/>
          </a:p>
          <a:p>
            <a:pPr marL="457200" lvl="0" indent="-457200" algn="l" rtl="0">
              <a:lnSpc>
                <a:spcPct val="100000"/>
              </a:lnSpc>
              <a:spcBef>
                <a:spcPts val="520"/>
              </a:spcBef>
              <a:spcAft>
                <a:spcPts val="0"/>
              </a:spcAft>
              <a:buSzPts val="2600"/>
              <a:buChar char="•"/>
            </a:pPr>
            <a:r>
              <a:rPr lang="en-US"/>
              <a:t>Den leaders and interested parents attend and participate.</a:t>
            </a:r>
            <a:endParaRPr/>
          </a:p>
          <a:p>
            <a:pPr marL="457200" lvl="0" indent="-457200" algn="l" rtl="0">
              <a:lnSpc>
                <a:spcPct val="100000"/>
              </a:lnSpc>
              <a:spcBef>
                <a:spcPts val="520"/>
              </a:spcBef>
              <a:spcAft>
                <a:spcPts val="0"/>
              </a:spcAft>
              <a:buSzPts val="2600"/>
              <a:buChar char="•"/>
            </a:pPr>
            <a:r>
              <a:rPr lang="en-US"/>
              <a:t>Follows a regular order: </a:t>
            </a:r>
            <a:endParaRPr/>
          </a:p>
          <a:p>
            <a:pPr marL="857250" lvl="1" indent="-457200" algn="l" rtl="0">
              <a:lnSpc>
                <a:spcPct val="100000"/>
              </a:lnSpc>
              <a:spcBef>
                <a:spcPts val="440"/>
              </a:spcBef>
              <a:spcAft>
                <a:spcPts val="0"/>
              </a:spcAft>
              <a:buSzPts val="2200"/>
              <a:buChar char="–"/>
            </a:pPr>
            <a:r>
              <a:rPr lang="en-US"/>
              <a:t>Feedback on the previous month </a:t>
            </a:r>
            <a:endParaRPr/>
          </a:p>
          <a:p>
            <a:pPr marL="857250" lvl="1" indent="-457200" algn="l" rtl="0">
              <a:lnSpc>
                <a:spcPct val="100000"/>
              </a:lnSpc>
              <a:spcBef>
                <a:spcPts val="440"/>
              </a:spcBef>
              <a:spcAft>
                <a:spcPts val="0"/>
              </a:spcAft>
              <a:buSzPts val="2200"/>
              <a:buChar char="–"/>
            </a:pPr>
            <a:r>
              <a:rPr lang="en-US"/>
              <a:t>Finalizing the current month </a:t>
            </a:r>
            <a:endParaRPr/>
          </a:p>
          <a:p>
            <a:pPr marL="857250" lvl="1" indent="-457200" algn="l" rtl="0">
              <a:lnSpc>
                <a:spcPct val="100000"/>
              </a:lnSpc>
              <a:spcBef>
                <a:spcPts val="440"/>
              </a:spcBef>
              <a:spcAft>
                <a:spcPts val="0"/>
              </a:spcAft>
              <a:buSzPts val="2200"/>
              <a:buChar char="–"/>
            </a:pPr>
            <a:r>
              <a:rPr lang="en-US"/>
              <a:t>Treasurer Report</a:t>
            </a:r>
            <a:endParaRPr/>
          </a:p>
          <a:p>
            <a:pPr marL="857250" lvl="1" indent="-457200" algn="l" rtl="0">
              <a:lnSpc>
                <a:spcPct val="100000"/>
              </a:lnSpc>
              <a:spcBef>
                <a:spcPts val="440"/>
              </a:spcBef>
              <a:spcAft>
                <a:spcPts val="0"/>
              </a:spcAft>
              <a:buSzPts val="2200"/>
              <a:buChar char="–"/>
            </a:pPr>
            <a:r>
              <a:rPr lang="en-US"/>
              <a:t>Planning any other event in near future.</a:t>
            </a:r>
            <a:endParaRPr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7810a56e31_0_0"/>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900"/>
              <a:t>Pack 447 Leaders &amp; Committee</a:t>
            </a:r>
            <a:endParaRPr sz="3900"/>
          </a:p>
        </p:txBody>
      </p:sp>
      <p:pic>
        <p:nvPicPr>
          <p:cNvPr id="298" name="Google Shape;298;g7810a56e31_0_0"/>
          <p:cNvPicPr preferRelativeResize="0"/>
          <p:nvPr/>
        </p:nvPicPr>
        <p:blipFill>
          <a:blip r:embed="rId3">
            <a:alphaModFix/>
          </a:blip>
          <a:stretch>
            <a:fillRect/>
          </a:stretch>
        </p:blipFill>
        <p:spPr>
          <a:xfrm>
            <a:off x="1802150" y="1063375"/>
            <a:ext cx="1031450" cy="1012900"/>
          </a:xfrm>
          <a:prstGeom prst="rect">
            <a:avLst/>
          </a:prstGeom>
          <a:noFill/>
          <a:ln>
            <a:noFill/>
          </a:ln>
        </p:spPr>
      </p:pic>
      <p:pic>
        <p:nvPicPr>
          <p:cNvPr id="299" name="Google Shape;299;g7810a56e31_0_0"/>
          <p:cNvPicPr preferRelativeResize="0"/>
          <p:nvPr/>
        </p:nvPicPr>
        <p:blipFill>
          <a:blip r:embed="rId4">
            <a:alphaModFix/>
          </a:blip>
          <a:stretch>
            <a:fillRect/>
          </a:stretch>
        </p:blipFill>
        <p:spPr>
          <a:xfrm>
            <a:off x="3052800" y="1063375"/>
            <a:ext cx="1092900" cy="1074175"/>
          </a:xfrm>
          <a:prstGeom prst="rect">
            <a:avLst/>
          </a:prstGeom>
          <a:noFill/>
          <a:ln>
            <a:noFill/>
          </a:ln>
        </p:spPr>
      </p:pic>
      <p:pic>
        <p:nvPicPr>
          <p:cNvPr id="300" name="Google Shape;300;g7810a56e31_0_0"/>
          <p:cNvPicPr preferRelativeResize="0"/>
          <p:nvPr/>
        </p:nvPicPr>
        <p:blipFill>
          <a:blip r:embed="rId5">
            <a:alphaModFix/>
          </a:blip>
          <a:stretch>
            <a:fillRect/>
          </a:stretch>
        </p:blipFill>
        <p:spPr>
          <a:xfrm>
            <a:off x="4298100" y="1063375"/>
            <a:ext cx="970601" cy="10741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7810a56e31_0_14"/>
          <p:cNvSpPr txBox="1">
            <a:spLocks noGrp="1"/>
          </p:cNvSpPr>
          <p:nvPr>
            <p:ph type="title"/>
          </p:nvPr>
        </p:nvSpPr>
        <p:spPr>
          <a:xfrm>
            <a:off x="1676400" y="190391"/>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Pack Budget:</a:t>
            </a:r>
            <a:br>
              <a:rPr lang="en-US" sz="4000" b="0" i="0" u="none" strike="noStrike" cap="none">
                <a:solidFill>
                  <a:srgbClr val="FFFFFF"/>
                </a:solidFill>
                <a:latin typeface="Trebuchet MS"/>
                <a:ea typeface="Trebuchet MS"/>
                <a:cs typeface="Trebuchet MS"/>
                <a:sym typeface="Trebuchet MS"/>
              </a:rPr>
            </a:br>
            <a:endParaRPr sz="4000" b="0" i="0" u="none" strike="noStrike" cap="none">
              <a:solidFill>
                <a:srgbClr val="FFFFFF"/>
              </a:solidFill>
              <a:latin typeface="Trebuchet MS"/>
              <a:ea typeface="Trebuchet MS"/>
              <a:cs typeface="Trebuchet MS"/>
              <a:sym typeface="Trebuchet MS"/>
            </a:endParaRPr>
          </a:p>
        </p:txBody>
      </p:sp>
      <p:sp>
        <p:nvSpPr>
          <p:cNvPr id="306" name="Google Shape;306;g7810a56e31_0_14"/>
          <p:cNvSpPr txBox="1">
            <a:spLocks noGrp="1"/>
          </p:cNvSpPr>
          <p:nvPr>
            <p:ph type="body" idx="1"/>
          </p:nvPr>
        </p:nvSpPr>
        <p:spPr>
          <a:xfrm>
            <a:off x="1676400" y="742030"/>
            <a:ext cx="7239000" cy="3659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600"/>
              <a:buNone/>
            </a:pPr>
            <a:r>
              <a:rPr lang="en-US"/>
              <a:t>The treasurer prepares a budget with the previous years expenses and the committee reviews it and approves.</a:t>
            </a:r>
            <a:endParaRPr/>
          </a:p>
          <a:p>
            <a:pPr marL="0" lvl="0" indent="0" algn="l" rtl="0">
              <a:lnSpc>
                <a:spcPct val="100000"/>
              </a:lnSpc>
              <a:spcBef>
                <a:spcPts val="520"/>
              </a:spcBef>
              <a:spcAft>
                <a:spcPts val="0"/>
              </a:spcAft>
              <a:buSzPts val="2600"/>
              <a:buNone/>
            </a:pPr>
            <a:endParaRPr/>
          </a:p>
          <a:p>
            <a:pPr marL="457200" lvl="0" indent="-457200" algn="l" rtl="0">
              <a:lnSpc>
                <a:spcPct val="100000"/>
              </a:lnSpc>
              <a:spcBef>
                <a:spcPts val="520"/>
              </a:spcBef>
              <a:spcAft>
                <a:spcPts val="0"/>
              </a:spcAft>
              <a:buSzPts val="2600"/>
              <a:buChar char="•"/>
            </a:pPr>
            <a:r>
              <a:rPr lang="en-US"/>
              <a:t>Plan the estimated expenditure for each pack meeting as well as large scale events such as Blue and Gold, Derby car race, fundraising goals.</a:t>
            </a:r>
            <a:endParaRPr/>
          </a:p>
          <a:p>
            <a:pPr marL="457200" lvl="0" indent="-457200" algn="l" rtl="0">
              <a:lnSpc>
                <a:spcPct val="100000"/>
              </a:lnSpc>
              <a:spcBef>
                <a:spcPts val="520"/>
              </a:spcBef>
              <a:spcAft>
                <a:spcPts val="0"/>
              </a:spcAft>
              <a:buSzPts val="2600"/>
              <a:buChar char="•"/>
            </a:pPr>
            <a:r>
              <a:rPr lang="en-US"/>
              <a:t>Registration, boys life</a:t>
            </a:r>
            <a:endParaRPr/>
          </a:p>
          <a:p>
            <a:pPr marL="457200" lvl="0" indent="-457200" algn="l" rtl="0">
              <a:lnSpc>
                <a:spcPct val="100000"/>
              </a:lnSpc>
              <a:spcBef>
                <a:spcPts val="520"/>
              </a:spcBef>
              <a:spcAft>
                <a:spcPts val="0"/>
              </a:spcAft>
              <a:buSzPts val="2600"/>
              <a:buChar char="•"/>
            </a:pPr>
            <a:r>
              <a:rPr lang="en-US"/>
              <a:t>Reserve Fund</a:t>
            </a:r>
            <a:endParaRPr/>
          </a:p>
          <a:p>
            <a:pPr marL="457200" lvl="0" indent="-457200" algn="l" rtl="0">
              <a:lnSpc>
                <a:spcPct val="100000"/>
              </a:lnSpc>
              <a:spcBef>
                <a:spcPts val="520"/>
              </a:spcBef>
              <a:spcAft>
                <a:spcPts val="0"/>
              </a:spcAft>
              <a:buSzPts val="2600"/>
              <a:buChar char="•"/>
            </a:pPr>
            <a:r>
              <a:rPr lang="en-US"/>
              <a:t>Program Materials</a:t>
            </a:r>
            <a:endParaRPr/>
          </a:p>
          <a:p>
            <a:pPr marL="457200" lvl="0" indent="-457200" algn="l" rtl="0">
              <a:lnSpc>
                <a:spcPct val="100000"/>
              </a:lnSpc>
              <a:spcBef>
                <a:spcPts val="520"/>
              </a:spcBef>
              <a:spcAft>
                <a:spcPts val="0"/>
              </a:spcAft>
              <a:buSzPts val="2600"/>
              <a:buChar char="•"/>
            </a:pPr>
            <a:r>
              <a:rPr lang="en-US"/>
              <a:t>Activities, summer picnic</a:t>
            </a:r>
            <a:endParaRPr/>
          </a:p>
          <a:p>
            <a:pPr marL="457200" lvl="0" indent="-292100" algn="l" rtl="0">
              <a:lnSpc>
                <a:spcPct val="100000"/>
              </a:lnSpc>
              <a:spcBef>
                <a:spcPts val="520"/>
              </a:spcBef>
              <a:spcAft>
                <a:spcPts val="0"/>
              </a:spcAft>
              <a:buSzPts val="2600"/>
              <a:buNone/>
            </a:pPr>
            <a:endParaRPr sz="26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0"/>
          <p:cNvSpPr txBox="1">
            <a:spLocks noGrp="1"/>
          </p:cNvSpPr>
          <p:nvPr>
            <p:ph type="title"/>
          </p:nvPr>
        </p:nvSpPr>
        <p:spPr>
          <a:xfrm>
            <a:off x="1676400" y="265862"/>
            <a:ext cx="72390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Trebuchet MS"/>
                <a:ea typeface="Trebuchet MS"/>
                <a:cs typeface="Trebuchet MS"/>
                <a:sym typeface="Trebuchet MS"/>
              </a:rPr>
              <a:t>Pack Meetings:</a:t>
            </a:r>
            <a:endParaRPr/>
          </a:p>
        </p:txBody>
      </p:sp>
      <p:sp>
        <p:nvSpPr>
          <p:cNvPr id="312" name="Google Shape;312;p10"/>
          <p:cNvSpPr txBox="1">
            <a:spLocks noGrp="1"/>
          </p:cNvSpPr>
          <p:nvPr>
            <p:ph type="body" idx="1"/>
          </p:nvPr>
        </p:nvSpPr>
        <p:spPr>
          <a:xfrm>
            <a:off x="1532021" y="1222372"/>
            <a:ext cx="7239000" cy="3659400"/>
          </a:xfrm>
          <a:prstGeom prst="rect">
            <a:avLst/>
          </a:prstGeom>
          <a:noFill/>
          <a:ln>
            <a:noFill/>
          </a:ln>
        </p:spPr>
        <p:txBody>
          <a:bodyPr spcFirstLastPara="1" wrap="square" lIns="91425" tIns="45700" rIns="91425" bIns="45700" anchor="t" anchorCtr="0">
            <a:noAutofit/>
          </a:bodyPr>
          <a:lstStyle/>
          <a:p>
            <a:pPr marL="742950" lvl="1" indent="-342900" algn="l" rtl="0">
              <a:lnSpc>
                <a:spcPct val="100000"/>
              </a:lnSpc>
              <a:spcBef>
                <a:spcPts val="0"/>
              </a:spcBef>
              <a:spcAft>
                <a:spcPts val="0"/>
              </a:spcAft>
              <a:buSzPts val="2200"/>
              <a:buFont typeface="Arial"/>
              <a:buChar char="•"/>
            </a:pPr>
            <a:r>
              <a:rPr lang="en-US"/>
              <a:t>Responsibility is shared among the various dens.</a:t>
            </a:r>
            <a:endParaRPr/>
          </a:p>
          <a:p>
            <a:pPr marL="742950" lvl="1" indent="-215900" algn="l" rtl="0">
              <a:lnSpc>
                <a:spcPct val="100000"/>
              </a:lnSpc>
              <a:spcBef>
                <a:spcPts val="440"/>
              </a:spcBef>
              <a:spcAft>
                <a:spcPts val="0"/>
              </a:spcAft>
              <a:buSzPts val="2000"/>
              <a:buFont typeface="Arial"/>
              <a:buNone/>
            </a:pPr>
            <a:endParaRPr sz="2000"/>
          </a:p>
          <a:p>
            <a:pPr marL="742950" lvl="1" indent="-342900" algn="l" rtl="0">
              <a:lnSpc>
                <a:spcPct val="100000"/>
              </a:lnSpc>
              <a:spcBef>
                <a:spcPts val="440"/>
              </a:spcBef>
              <a:spcAft>
                <a:spcPts val="0"/>
              </a:spcAft>
              <a:buSzPts val="2000"/>
              <a:buFont typeface="Arial"/>
              <a:buChar char="•"/>
            </a:pPr>
            <a:r>
              <a:rPr lang="en-US" sz="2000"/>
              <a:t>Themes for Monthly Pack Meetings are finalized at the Annual Planning Meeting</a:t>
            </a:r>
            <a:endParaRPr/>
          </a:p>
          <a:p>
            <a:pPr marL="400050" lvl="1" indent="0" algn="l" rtl="0">
              <a:lnSpc>
                <a:spcPct val="100000"/>
              </a:lnSpc>
              <a:spcBef>
                <a:spcPts val="440"/>
              </a:spcBef>
              <a:spcAft>
                <a:spcPts val="0"/>
              </a:spcAft>
              <a:buSzPts val="2000"/>
              <a:buNone/>
            </a:pPr>
            <a:r>
              <a:rPr lang="en-US" sz="2000"/>
              <a:t>     Ex: Nov: Flag Retirement,Dec: Snowball fight, Jan Derby car race.</a:t>
            </a:r>
            <a:endParaRPr/>
          </a:p>
          <a:p>
            <a:pPr marL="742950" lvl="1" indent="-215900" algn="l" rtl="0">
              <a:lnSpc>
                <a:spcPct val="100000"/>
              </a:lnSpc>
              <a:spcBef>
                <a:spcPts val="440"/>
              </a:spcBef>
              <a:spcAft>
                <a:spcPts val="0"/>
              </a:spcAft>
              <a:buSzPts val="2000"/>
              <a:buFont typeface="Arial"/>
              <a:buNone/>
            </a:pPr>
            <a:endParaRPr sz="2000"/>
          </a:p>
          <a:p>
            <a:pPr marL="742950" lvl="1" indent="-342900" algn="l" rtl="0">
              <a:lnSpc>
                <a:spcPct val="100000"/>
              </a:lnSpc>
              <a:spcBef>
                <a:spcPts val="440"/>
              </a:spcBef>
              <a:spcAft>
                <a:spcPts val="0"/>
              </a:spcAft>
              <a:buSzPts val="2000"/>
              <a:buFont typeface="Arial"/>
              <a:buChar char="•"/>
            </a:pPr>
            <a:r>
              <a:rPr lang="en-US" sz="2000"/>
              <a:t>The plan for the upcoming pack meeting is discussed in the monthly committee meetings. </a:t>
            </a:r>
            <a:endParaRPr/>
          </a:p>
          <a:p>
            <a:pPr marL="400050" lvl="1" indent="0" algn="l" rtl="0">
              <a:lnSpc>
                <a:spcPct val="100000"/>
              </a:lnSpc>
              <a:spcBef>
                <a:spcPts val="440"/>
              </a:spcBef>
              <a:spcAft>
                <a:spcPts val="0"/>
              </a:spcAft>
              <a:buSzPts val="2000"/>
              <a:buNone/>
            </a:pPr>
            <a:endParaRPr sz="2000"/>
          </a:p>
          <a:p>
            <a:pPr marL="857250" lvl="1" indent="-330200" algn="l" rtl="0">
              <a:lnSpc>
                <a:spcPct val="100000"/>
              </a:lnSpc>
              <a:spcBef>
                <a:spcPts val="440"/>
              </a:spcBef>
              <a:spcAft>
                <a:spcPts val="0"/>
              </a:spcAft>
              <a:buSzPts val="2000"/>
              <a:buNone/>
            </a:pPr>
            <a:endParaRPr sz="2000"/>
          </a:p>
          <a:p>
            <a:pPr marL="457200" lvl="0" indent="-292100" algn="l" rtl="0">
              <a:lnSpc>
                <a:spcPct val="100000"/>
              </a:lnSpc>
              <a:spcBef>
                <a:spcPts val="520"/>
              </a:spcBef>
              <a:spcAft>
                <a:spcPts val="0"/>
              </a:spcAft>
              <a:buSzPts val="2600"/>
              <a:buNone/>
            </a:pPr>
            <a:endParaRPr sz="26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7806fb00eb_0_157"/>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50 Years of Scouting</a:t>
            </a:r>
            <a:endParaRPr/>
          </a:p>
        </p:txBody>
      </p:sp>
      <p:pic>
        <p:nvPicPr>
          <p:cNvPr id="70" name="Google Shape;70;g7806fb00eb_0_157"/>
          <p:cNvPicPr preferRelativeResize="0"/>
          <p:nvPr/>
        </p:nvPicPr>
        <p:blipFill rotWithShape="1">
          <a:blip r:embed="rId3">
            <a:alphaModFix/>
          </a:blip>
          <a:srcRect l="15073" t="32523" r="39401"/>
          <a:stretch/>
        </p:blipFill>
        <p:spPr>
          <a:xfrm>
            <a:off x="1676400" y="1116100"/>
            <a:ext cx="3059222" cy="2301698"/>
          </a:xfrm>
          <a:prstGeom prst="rect">
            <a:avLst/>
          </a:prstGeom>
          <a:noFill/>
          <a:ln w="9525" cap="flat" cmpd="sng">
            <a:solidFill>
              <a:schemeClr val="dk2"/>
            </a:solidFill>
            <a:prstDash val="solid"/>
            <a:round/>
            <a:headEnd type="none" w="sm" len="sm"/>
            <a:tailEnd type="none" w="sm" len="sm"/>
          </a:ln>
        </p:spPr>
      </p:pic>
      <p:pic>
        <p:nvPicPr>
          <p:cNvPr id="71" name="Google Shape;71;g7806fb00eb_0_157"/>
          <p:cNvPicPr preferRelativeResize="0"/>
          <p:nvPr/>
        </p:nvPicPr>
        <p:blipFill rotWithShape="1">
          <a:blip r:embed="rId4">
            <a:alphaModFix/>
          </a:blip>
          <a:srcRect l="8405" r="6941" b="19087"/>
          <a:stretch/>
        </p:blipFill>
        <p:spPr>
          <a:xfrm>
            <a:off x="4889675" y="1063375"/>
            <a:ext cx="4025723" cy="3223477"/>
          </a:xfrm>
          <a:prstGeom prst="rect">
            <a:avLst/>
          </a:prstGeom>
          <a:noFill/>
          <a:ln>
            <a:noFill/>
          </a:ln>
        </p:spPr>
      </p:pic>
      <p:sp>
        <p:nvSpPr>
          <p:cNvPr id="72" name="Google Shape;72;g7806fb00eb_0_157"/>
          <p:cNvSpPr txBox="1"/>
          <p:nvPr/>
        </p:nvSpPr>
        <p:spPr>
          <a:xfrm>
            <a:off x="1566675" y="3470525"/>
            <a:ext cx="2689500" cy="12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u="sng">
                <a:solidFill>
                  <a:srgbClr val="FFFFFF"/>
                </a:solidFill>
                <a:latin typeface="Trebuchet MS"/>
                <a:ea typeface="Trebuchet MS"/>
                <a:cs typeface="Trebuchet MS"/>
                <a:sym typeface="Trebuchet MS"/>
              </a:rPr>
              <a:t>Paul Sethy</a:t>
            </a:r>
            <a:r>
              <a:rPr lang="en-US" sz="1300">
                <a:solidFill>
                  <a:srgbClr val="FFFFFF"/>
                </a:solidFill>
                <a:latin typeface="Trebuchet MS"/>
                <a:ea typeface="Trebuchet MS"/>
                <a:cs typeface="Trebuchet MS"/>
                <a:sym typeface="Trebuchet MS"/>
              </a:rPr>
              <a:t> - one of the first scouts to graduate from Pack 447 - current ACWD board member presenting award to Charter Org Chair </a:t>
            </a:r>
            <a:r>
              <a:rPr lang="en-US" sz="1300" u="sng">
                <a:solidFill>
                  <a:srgbClr val="FFFFFF"/>
                </a:solidFill>
                <a:latin typeface="Trebuchet MS"/>
                <a:ea typeface="Trebuchet MS"/>
                <a:cs typeface="Trebuchet MS"/>
                <a:sym typeface="Trebuchet MS"/>
              </a:rPr>
              <a:t>Paul Fong</a:t>
            </a:r>
            <a:r>
              <a:rPr lang="en-US" sz="1300">
                <a:solidFill>
                  <a:srgbClr val="FFFFFF"/>
                </a:solidFill>
                <a:latin typeface="Trebuchet MS"/>
                <a:ea typeface="Trebuchet MS"/>
                <a:cs typeface="Trebuchet MS"/>
                <a:sym typeface="Trebuchet MS"/>
              </a:rPr>
              <a:t> with </a:t>
            </a:r>
            <a:r>
              <a:rPr lang="en-US" sz="1300" u="sng">
                <a:solidFill>
                  <a:srgbClr val="FFFFFF"/>
                </a:solidFill>
                <a:latin typeface="Trebuchet MS"/>
                <a:ea typeface="Trebuchet MS"/>
                <a:cs typeface="Trebuchet MS"/>
                <a:sym typeface="Trebuchet MS"/>
              </a:rPr>
              <a:t>Principal Doug Whipple</a:t>
            </a:r>
            <a:r>
              <a:rPr lang="en-US" sz="1300">
                <a:solidFill>
                  <a:srgbClr val="FFFFFF"/>
                </a:solidFill>
                <a:latin typeface="Trebuchet MS"/>
                <a:ea typeface="Trebuchet MS"/>
                <a:cs typeface="Trebuchet MS"/>
                <a:sym typeface="Trebuchet MS"/>
              </a:rPr>
              <a:t> (fmr. Eagle scout)(in background)</a:t>
            </a:r>
            <a:endParaRPr sz="1300">
              <a:solidFill>
                <a:srgbClr val="FFFFFF"/>
              </a:solidFill>
              <a:latin typeface="Trebuchet MS"/>
              <a:ea typeface="Trebuchet MS"/>
              <a:cs typeface="Trebuchet MS"/>
              <a:sym typeface="Trebuchet MS"/>
            </a:endParaRPr>
          </a:p>
        </p:txBody>
      </p:sp>
      <p:sp>
        <p:nvSpPr>
          <p:cNvPr id="73" name="Google Shape;73;g7806fb00eb_0_157"/>
          <p:cNvSpPr txBox="1"/>
          <p:nvPr/>
        </p:nvSpPr>
        <p:spPr>
          <a:xfrm>
            <a:off x="4800612" y="4286850"/>
            <a:ext cx="43434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rgbClr val="FFFFFF"/>
                </a:solidFill>
                <a:latin typeface="Trebuchet MS"/>
                <a:ea typeface="Trebuchet MS"/>
                <a:cs typeface="Trebuchet MS"/>
                <a:sym typeface="Trebuchet MS"/>
              </a:rPr>
              <a:t>Pack 447 Leaders at 50th year celebration B&amp;G Dinner</a:t>
            </a:r>
            <a:endParaRPr sz="1300">
              <a:solidFill>
                <a:srgbClr val="FFFFFF"/>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title"/>
          </p:nvPr>
        </p:nvSpPr>
        <p:spPr>
          <a:xfrm>
            <a:off x="1676400" y="205978"/>
            <a:ext cx="7239000" cy="85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4000"/>
              <a:buFont typeface="Trebuchet MS"/>
              <a:buNone/>
            </a:pPr>
            <a:r>
              <a:rPr lang="en-US"/>
              <a:t>Who are we?</a:t>
            </a:r>
            <a:endParaRPr/>
          </a:p>
        </p:txBody>
      </p:sp>
      <p:sp>
        <p:nvSpPr>
          <p:cNvPr id="79" name="Google Shape;79;p2"/>
          <p:cNvSpPr/>
          <p:nvPr/>
        </p:nvSpPr>
        <p:spPr>
          <a:xfrm>
            <a:off x="1676400" y="1040406"/>
            <a:ext cx="2286000" cy="5007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Chartered Organization</a:t>
            </a: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1676400" y="1653130"/>
            <a:ext cx="2286000" cy="5001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Pack Committee Chair / Co-Chair</a:t>
            </a: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1676400" y="2861902"/>
            <a:ext cx="2286000" cy="5007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Pack Committee</a:t>
            </a: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1676400" y="3475730"/>
            <a:ext cx="2286000" cy="5007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Cubmaster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Asst. Cubmaster</a:t>
            </a: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1676400" y="4202754"/>
            <a:ext cx="2286000" cy="5007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Den Leaders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Asst. Den Leaders</a:t>
            </a:r>
            <a:endParaRPr sz="1400" b="0" i="0" u="none" strike="noStrike" cap="none">
              <a:solidFill>
                <a:srgbClr val="000000"/>
              </a:solidFill>
              <a:latin typeface="Arial"/>
              <a:ea typeface="Arial"/>
              <a:cs typeface="Arial"/>
              <a:sym typeface="Arial"/>
            </a:endParaRPr>
          </a:p>
        </p:txBody>
      </p:sp>
      <p:sp>
        <p:nvSpPr>
          <p:cNvPr id="84" name="Google Shape;84;p2"/>
          <p:cNvSpPr txBox="1"/>
          <p:nvPr/>
        </p:nvSpPr>
        <p:spPr>
          <a:xfrm>
            <a:off x="4082151" y="1030988"/>
            <a:ext cx="4767900" cy="438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300" b="1" i="0" u="none" strike="noStrike" cap="none">
                <a:solidFill>
                  <a:schemeClr val="lt1"/>
                </a:solidFill>
                <a:latin typeface="Arial"/>
                <a:ea typeface="Arial"/>
                <a:cs typeface="Arial"/>
                <a:sym typeface="Arial"/>
              </a:rPr>
              <a:t>First United Methodist Church</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300" b="0" i="0" u="none" strike="noStrike" cap="none">
                <a:solidFill>
                  <a:schemeClr val="lt1"/>
                </a:solidFill>
                <a:latin typeface="Arial"/>
                <a:ea typeface="Arial"/>
                <a:cs typeface="Arial"/>
                <a:sym typeface="Arial"/>
              </a:rPr>
              <a:t>Paul Fong</a:t>
            </a:r>
            <a:endParaRPr sz="1100" b="0" i="0" u="none" strike="noStrike" cap="none">
              <a:solidFill>
                <a:srgbClr val="000000"/>
              </a:solidFill>
              <a:latin typeface="Arial"/>
              <a:ea typeface="Arial"/>
              <a:cs typeface="Arial"/>
              <a:sym typeface="Arial"/>
            </a:endParaRPr>
          </a:p>
        </p:txBody>
      </p:sp>
      <p:sp>
        <p:nvSpPr>
          <p:cNvPr id="85" name="Google Shape;85;p2"/>
          <p:cNvSpPr txBox="1"/>
          <p:nvPr/>
        </p:nvSpPr>
        <p:spPr>
          <a:xfrm>
            <a:off x="4049473" y="1661400"/>
            <a:ext cx="4800600" cy="438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Godhasree Prakash</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200" b="0" i="0" u="none" strike="noStrike" cap="none">
                <a:solidFill>
                  <a:schemeClr val="lt1"/>
                </a:solidFill>
                <a:latin typeface="Arial"/>
                <a:ea typeface="Arial"/>
                <a:cs typeface="Arial"/>
                <a:sym typeface="Arial"/>
              </a:rPr>
              <a:t>Roopa Seetharamaiah</a:t>
            </a:r>
            <a:endParaRPr sz="1200" b="0" i="0" u="none" strike="noStrike" cap="none">
              <a:solidFill>
                <a:schemeClr val="lt1"/>
              </a:solidFill>
              <a:latin typeface="Arial"/>
              <a:ea typeface="Arial"/>
              <a:cs typeface="Arial"/>
              <a:sym typeface="Arial"/>
            </a:endParaRPr>
          </a:p>
        </p:txBody>
      </p:sp>
      <p:sp>
        <p:nvSpPr>
          <p:cNvPr id="86" name="Google Shape;86;p2"/>
          <p:cNvSpPr txBox="1"/>
          <p:nvPr/>
        </p:nvSpPr>
        <p:spPr>
          <a:xfrm>
            <a:off x="4082151" y="2888738"/>
            <a:ext cx="4800600" cy="254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300" b="0" i="0" u="none" strike="noStrike" cap="none">
                <a:solidFill>
                  <a:schemeClr val="lt1"/>
                </a:solidFill>
                <a:latin typeface="Arial"/>
                <a:ea typeface="Arial"/>
                <a:cs typeface="Arial"/>
                <a:sym typeface="Arial"/>
              </a:rPr>
              <a:t>Shruti, Narayan, Jignesh, Jin</a:t>
            </a:r>
            <a:endParaRPr sz="1100" b="0" i="0" u="none" strike="noStrike" cap="none">
              <a:solidFill>
                <a:srgbClr val="000000"/>
              </a:solidFill>
              <a:latin typeface="Arial"/>
              <a:ea typeface="Arial"/>
              <a:cs typeface="Arial"/>
              <a:sym typeface="Arial"/>
            </a:endParaRPr>
          </a:p>
        </p:txBody>
      </p:sp>
      <p:sp>
        <p:nvSpPr>
          <p:cNvPr id="87" name="Google Shape;87;p2"/>
          <p:cNvSpPr txBox="1"/>
          <p:nvPr/>
        </p:nvSpPr>
        <p:spPr>
          <a:xfrm>
            <a:off x="4049473" y="3492825"/>
            <a:ext cx="4833300" cy="438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b="1" i="0" u="none" strike="noStrike" cap="none">
                <a:solidFill>
                  <a:schemeClr val="lt1"/>
                </a:solidFill>
                <a:latin typeface="Arial"/>
                <a:ea typeface="Arial"/>
                <a:cs typeface="Arial"/>
                <a:sym typeface="Arial"/>
              </a:rPr>
              <a:t>Rajesh Bhima </a:t>
            </a:r>
            <a:r>
              <a:rPr lang="en-US" sz="1200" b="0" i="0" u="none" strike="noStrike" cap="none">
                <a:solidFill>
                  <a:srgbClr val="000000"/>
                </a:solidFill>
                <a:latin typeface="Arial"/>
                <a:ea typeface="Arial"/>
                <a:cs typeface="Arial"/>
                <a:sym typeface="Arial"/>
              </a:rPr>
              <a:t>/ </a:t>
            </a:r>
            <a:r>
              <a:rPr lang="en-US" sz="1600" b="0" i="0" u="none" strike="noStrike" cap="none">
                <a:solidFill>
                  <a:srgbClr val="FFFFFF"/>
                </a:solidFill>
                <a:latin typeface="Arial"/>
                <a:ea typeface="Arial"/>
                <a:cs typeface="Arial"/>
                <a:sym typeface="Arial"/>
              </a:rPr>
              <a:t>Chaitanya</a:t>
            </a:r>
            <a:endParaRPr sz="1600" b="0" i="0" u="none" strike="noStrike" cap="none">
              <a:solidFill>
                <a:srgbClr val="FFFFFF"/>
              </a:solidFill>
              <a:latin typeface="Arial"/>
              <a:ea typeface="Arial"/>
              <a:cs typeface="Arial"/>
              <a:sym typeface="Arial"/>
            </a:endParaRPr>
          </a:p>
        </p:txBody>
      </p:sp>
      <p:sp>
        <p:nvSpPr>
          <p:cNvPr id="88" name="Google Shape;88;p2"/>
          <p:cNvSpPr txBox="1"/>
          <p:nvPr/>
        </p:nvSpPr>
        <p:spPr>
          <a:xfrm>
            <a:off x="4082150" y="4141444"/>
            <a:ext cx="4833300" cy="438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300" i="0" u="none" strike="noStrike" cap="none">
                <a:solidFill>
                  <a:schemeClr val="lt1"/>
                </a:solidFill>
              </a:rPr>
              <a:t>Jignesh, Julie, Narayan, Preethi, Wenlong, Pallavi, Kapil, Sowbhagya</a:t>
            </a:r>
            <a:endParaRPr sz="1100" i="0" u="none" strike="noStrike" cap="none">
              <a:solidFill>
                <a:srgbClr val="000000"/>
              </a:solidFill>
            </a:endParaRPr>
          </a:p>
        </p:txBody>
      </p:sp>
      <p:sp>
        <p:nvSpPr>
          <p:cNvPr id="89" name="Google Shape;89;p2"/>
          <p:cNvSpPr/>
          <p:nvPr/>
        </p:nvSpPr>
        <p:spPr>
          <a:xfrm>
            <a:off x="1676400" y="2266556"/>
            <a:ext cx="2286000" cy="500100"/>
          </a:xfrm>
          <a:prstGeom prst="roundRect">
            <a:avLst>
              <a:gd name="adj" fmla="val 16667"/>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Treasurer</a:t>
            </a: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4049475" y="2376769"/>
            <a:ext cx="4800600" cy="254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b="1" i="0" u="none" strike="noStrike" cap="none">
                <a:solidFill>
                  <a:schemeClr val="lt1"/>
                </a:solidFill>
                <a:latin typeface="Arial"/>
                <a:ea typeface="Arial"/>
                <a:cs typeface="Arial"/>
                <a:sym typeface="Arial"/>
              </a:rPr>
              <a:t>Jay</a:t>
            </a:r>
            <a:endParaRPr b="1" i="0" u="none" strike="noStrike" cap="none">
              <a:solidFill>
                <a:srgbClr val="000000"/>
              </a:solidFill>
              <a:latin typeface="Arial"/>
              <a:ea typeface="Arial"/>
              <a:cs typeface="Arial"/>
              <a:sym typeface="Arial"/>
            </a:endParaRPr>
          </a:p>
        </p:txBody>
      </p:sp>
      <p:cxnSp>
        <p:nvCxnSpPr>
          <p:cNvPr id="91" name="Google Shape;91;p2"/>
          <p:cNvCxnSpPr>
            <a:stCxn id="79" idx="2"/>
            <a:endCxn id="80" idx="0"/>
          </p:cNvCxnSpPr>
          <p:nvPr/>
        </p:nvCxnSpPr>
        <p:spPr>
          <a:xfrm>
            <a:off x="2819400" y="1541106"/>
            <a:ext cx="0" cy="111900"/>
          </a:xfrm>
          <a:prstGeom prst="straightConnector1">
            <a:avLst/>
          </a:prstGeom>
          <a:noFill/>
          <a:ln w="9525" cap="flat" cmpd="sng">
            <a:solidFill>
              <a:srgbClr val="4A7DBA"/>
            </a:solidFill>
            <a:prstDash val="solid"/>
            <a:round/>
            <a:headEnd type="none" w="sm" len="sm"/>
            <a:tailEnd type="none" w="sm" len="sm"/>
          </a:ln>
        </p:spPr>
      </p:cxnSp>
      <p:cxnSp>
        <p:nvCxnSpPr>
          <p:cNvPr id="92" name="Google Shape;92;p2"/>
          <p:cNvCxnSpPr>
            <a:stCxn id="80" idx="2"/>
            <a:endCxn id="89" idx="0"/>
          </p:cNvCxnSpPr>
          <p:nvPr/>
        </p:nvCxnSpPr>
        <p:spPr>
          <a:xfrm>
            <a:off x="2819400" y="2153230"/>
            <a:ext cx="0" cy="113400"/>
          </a:xfrm>
          <a:prstGeom prst="straightConnector1">
            <a:avLst/>
          </a:prstGeom>
          <a:noFill/>
          <a:ln w="9525" cap="flat" cmpd="sng">
            <a:solidFill>
              <a:srgbClr val="4A7DBA"/>
            </a:solidFill>
            <a:prstDash val="solid"/>
            <a:round/>
            <a:headEnd type="none" w="sm" len="sm"/>
            <a:tailEnd type="none" w="sm" len="sm"/>
          </a:ln>
        </p:spPr>
      </p:cxnSp>
      <p:cxnSp>
        <p:nvCxnSpPr>
          <p:cNvPr id="93" name="Google Shape;93;p2"/>
          <p:cNvCxnSpPr>
            <a:stCxn id="89" idx="2"/>
            <a:endCxn id="81" idx="0"/>
          </p:cNvCxnSpPr>
          <p:nvPr/>
        </p:nvCxnSpPr>
        <p:spPr>
          <a:xfrm>
            <a:off x="2819400" y="2766656"/>
            <a:ext cx="0" cy="95100"/>
          </a:xfrm>
          <a:prstGeom prst="straightConnector1">
            <a:avLst/>
          </a:prstGeom>
          <a:noFill/>
          <a:ln w="9525" cap="flat" cmpd="sng">
            <a:solidFill>
              <a:srgbClr val="4A7DBA"/>
            </a:solidFill>
            <a:prstDash val="solid"/>
            <a:round/>
            <a:headEnd type="none" w="sm" len="sm"/>
            <a:tailEnd type="none" w="sm" len="sm"/>
          </a:ln>
        </p:spPr>
      </p:cxnSp>
      <p:cxnSp>
        <p:nvCxnSpPr>
          <p:cNvPr id="94" name="Google Shape;94;p2"/>
          <p:cNvCxnSpPr>
            <a:stCxn id="82" idx="0"/>
            <a:endCxn id="81" idx="2"/>
          </p:cNvCxnSpPr>
          <p:nvPr/>
        </p:nvCxnSpPr>
        <p:spPr>
          <a:xfrm rot="10800000">
            <a:off x="2819400" y="3362630"/>
            <a:ext cx="0" cy="113100"/>
          </a:xfrm>
          <a:prstGeom prst="straightConnector1">
            <a:avLst/>
          </a:prstGeom>
          <a:noFill/>
          <a:ln w="9525" cap="flat" cmpd="sng">
            <a:solidFill>
              <a:srgbClr val="4A7DBA"/>
            </a:solidFill>
            <a:prstDash val="solid"/>
            <a:round/>
            <a:headEnd type="none" w="sm" len="sm"/>
            <a:tailEnd type="none" w="sm" len="sm"/>
          </a:ln>
        </p:spPr>
      </p:cxnSp>
      <p:cxnSp>
        <p:nvCxnSpPr>
          <p:cNvPr id="95" name="Google Shape;95;p2"/>
          <p:cNvCxnSpPr>
            <a:stCxn id="82" idx="2"/>
            <a:endCxn id="83" idx="0"/>
          </p:cNvCxnSpPr>
          <p:nvPr/>
        </p:nvCxnSpPr>
        <p:spPr>
          <a:xfrm>
            <a:off x="2819400" y="3976430"/>
            <a:ext cx="0" cy="226200"/>
          </a:xfrm>
          <a:prstGeom prst="straightConnector1">
            <a:avLst/>
          </a:prstGeom>
          <a:noFill/>
          <a:ln w="9525" cap="flat" cmpd="sng">
            <a:solidFill>
              <a:srgbClr val="4A7DBA"/>
            </a:solidFill>
            <a:prstDash val="solid"/>
            <a:round/>
            <a:headEnd type="none" w="sm" len="sm"/>
            <a:tailEnd type="none" w="sm" len="sm"/>
          </a:ln>
        </p:spPr>
      </p:cxnSp>
      <p:sp>
        <p:nvSpPr>
          <p:cNvPr id="96" name="Google Shape;96;p2"/>
          <p:cNvSpPr/>
          <p:nvPr/>
        </p:nvSpPr>
        <p:spPr>
          <a:xfrm>
            <a:off x="6686668" y="37580"/>
            <a:ext cx="1115700" cy="836700"/>
          </a:xfrm>
          <a:prstGeom prst="ellipse">
            <a:avLst/>
          </a:prstGeom>
          <a:solidFill>
            <a:srgbClr val="9389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r>
              <a:rPr lang="en-US" sz="1300" b="0" i="0" u="none" strike="noStrike" cap="none">
                <a:solidFill>
                  <a:schemeClr val="lt1"/>
                </a:solidFill>
                <a:latin typeface="Arial"/>
                <a:ea typeface="Arial"/>
                <a:cs typeface="Arial"/>
                <a:sym typeface="Arial"/>
              </a:rPr>
              <a:t>Mission Peak District</a:t>
            </a:r>
            <a:endParaRPr sz="1600" b="0" i="0" u="none" strike="noStrike" cap="none">
              <a:solidFill>
                <a:srgbClr val="000000"/>
              </a:solidFill>
              <a:latin typeface="Arial"/>
              <a:ea typeface="Arial"/>
              <a:cs typeface="Arial"/>
              <a:sym typeface="Arial"/>
            </a:endParaRPr>
          </a:p>
        </p:txBody>
      </p:sp>
      <p:sp>
        <p:nvSpPr>
          <p:cNvPr id="97" name="Google Shape;97;p2"/>
          <p:cNvSpPr/>
          <p:nvPr/>
        </p:nvSpPr>
        <p:spPr>
          <a:xfrm>
            <a:off x="7837506" y="41343"/>
            <a:ext cx="1110600" cy="833100"/>
          </a:xfrm>
          <a:prstGeom prst="ellipse">
            <a:avLst/>
          </a:prstGeom>
          <a:solidFill>
            <a:srgbClr val="93895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50"/>
              <a:buFont typeface="Arial"/>
              <a:buNone/>
            </a:pPr>
            <a:r>
              <a:rPr lang="en-US" sz="1050" b="0" i="0" u="none" strike="noStrike" cap="none">
                <a:solidFill>
                  <a:schemeClr val="lt1"/>
                </a:solidFill>
                <a:latin typeface="Arial"/>
                <a:ea typeface="Arial"/>
                <a:cs typeface="Arial"/>
                <a:sym typeface="Arial"/>
              </a:rPr>
              <a:t>San Francisco Bay Area Council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7806fb00eb_0_338"/>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Committee Meetings</a:t>
            </a:r>
            <a:endParaRPr/>
          </a:p>
        </p:txBody>
      </p:sp>
      <p:sp>
        <p:nvSpPr>
          <p:cNvPr id="103" name="Google Shape;103;g7806fb00eb_0_338"/>
          <p:cNvSpPr txBox="1">
            <a:spLocks noGrp="1"/>
          </p:cNvSpPr>
          <p:nvPr>
            <p:ph type="body" idx="1"/>
          </p:nvPr>
        </p:nvSpPr>
        <p:spPr>
          <a:xfrm>
            <a:off x="1676400" y="1200150"/>
            <a:ext cx="7239000" cy="3394500"/>
          </a:xfrm>
          <a:prstGeom prst="rect">
            <a:avLst/>
          </a:prstGeom>
        </p:spPr>
        <p:txBody>
          <a:bodyPr spcFirstLastPara="1" wrap="square" lIns="91425" tIns="91425" rIns="91425" bIns="91425" anchor="t" anchorCtr="0">
            <a:noAutofit/>
          </a:bodyPr>
          <a:lstStyle/>
          <a:p>
            <a:pPr marL="457200" lvl="0" indent="-400050" algn="l" rtl="0">
              <a:lnSpc>
                <a:spcPct val="150000"/>
              </a:lnSpc>
              <a:spcBef>
                <a:spcPts val="0"/>
              </a:spcBef>
              <a:spcAft>
                <a:spcPts val="0"/>
              </a:spcAft>
              <a:buSzPts val="1700"/>
              <a:buChar char="•"/>
            </a:pPr>
            <a:r>
              <a:rPr lang="en-US" sz="1700"/>
              <a:t>Led by the pack committee chair and supported by the pack committee and Cubmaster</a:t>
            </a:r>
            <a:endParaRPr sz="1700"/>
          </a:p>
          <a:p>
            <a:pPr marL="457200" lvl="0" indent="-400050" algn="l" rtl="0">
              <a:lnSpc>
                <a:spcPct val="150000"/>
              </a:lnSpc>
              <a:spcBef>
                <a:spcPts val="520"/>
              </a:spcBef>
              <a:spcAft>
                <a:spcPts val="0"/>
              </a:spcAft>
              <a:buSzPts val="1700"/>
              <a:buChar char="•"/>
            </a:pPr>
            <a:r>
              <a:rPr lang="en-US" sz="1700"/>
              <a:t>Den leaders and interested parents attend and participate</a:t>
            </a:r>
            <a:endParaRPr sz="1700"/>
          </a:p>
          <a:p>
            <a:pPr marL="457200" lvl="0" indent="-400050" algn="l" rtl="0">
              <a:lnSpc>
                <a:spcPct val="150000"/>
              </a:lnSpc>
              <a:spcBef>
                <a:spcPts val="520"/>
              </a:spcBef>
              <a:spcAft>
                <a:spcPts val="0"/>
              </a:spcAft>
              <a:buSzPts val="1700"/>
              <a:buChar char="•"/>
            </a:pPr>
            <a:r>
              <a:rPr lang="en-US" sz="1700"/>
              <a:t>Follows a regular order: </a:t>
            </a:r>
            <a:endParaRPr sz="1700"/>
          </a:p>
          <a:p>
            <a:pPr marL="857250" lvl="1" indent="-400050" algn="l" rtl="0">
              <a:lnSpc>
                <a:spcPct val="150000"/>
              </a:lnSpc>
              <a:spcBef>
                <a:spcPts val="440"/>
              </a:spcBef>
              <a:spcAft>
                <a:spcPts val="0"/>
              </a:spcAft>
              <a:buSzPts val="1300"/>
              <a:buChar char="–"/>
            </a:pPr>
            <a:r>
              <a:rPr lang="en-US" sz="1300"/>
              <a:t>Feedback on the previous month </a:t>
            </a:r>
            <a:endParaRPr sz="1300"/>
          </a:p>
          <a:p>
            <a:pPr marL="857250" lvl="1" indent="-400050" algn="l" rtl="0">
              <a:lnSpc>
                <a:spcPct val="150000"/>
              </a:lnSpc>
              <a:spcBef>
                <a:spcPts val="440"/>
              </a:spcBef>
              <a:spcAft>
                <a:spcPts val="0"/>
              </a:spcAft>
              <a:buSzPts val="1300"/>
              <a:buChar char="–"/>
            </a:pPr>
            <a:r>
              <a:rPr lang="en-US" sz="1300"/>
              <a:t>Plan for the current month </a:t>
            </a:r>
            <a:endParaRPr sz="1300"/>
          </a:p>
          <a:p>
            <a:pPr marL="857250" lvl="1" indent="-400050" algn="l" rtl="0">
              <a:lnSpc>
                <a:spcPct val="150000"/>
              </a:lnSpc>
              <a:spcBef>
                <a:spcPts val="440"/>
              </a:spcBef>
              <a:spcAft>
                <a:spcPts val="0"/>
              </a:spcAft>
              <a:buSzPts val="1300"/>
              <a:buChar char="–"/>
            </a:pPr>
            <a:r>
              <a:rPr lang="en-US" sz="1300"/>
              <a:t>Treasurer Report</a:t>
            </a:r>
            <a:endParaRPr sz="1300"/>
          </a:p>
          <a:p>
            <a:pPr marL="857250" lvl="1" indent="-400050" algn="l" rtl="0">
              <a:lnSpc>
                <a:spcPct val="150000"/>
              </a:lnSpc>
              <a:spcBef>
                <a:spcPts val="440"/>
              </a:spcBef>
              <a:spcAft>
                <a:spcPts val="0"/>
              </a:spcAft>
              <a:buSzPts val="1300"/>
              <a:buChar char="–"/>
            </a:pPr>
            <a:r>
              <a:rPr lang="en-US" sz="1300"/>
              <a:t>Planning any other event in near future.</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7806fb00eb_0_179"/>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Annual Program</a:t>
            </a:r>
            <a:endParaRPr/>
          </a:p>
        </p:txBody>
      </p:sp>
      <p:cxnSp>
        <p:nvCxnSpPr>
          <p:cNvPr id="109" name="Google Shape;109;g7806fb00eb_0_179"/>
          <p:cNvCxnSpPr/>
          <p:nvPr/>
        </p:nvCxnSpPr>
        <p:spPr>
          <a:xfrm>
            <a:off x="3706425" y="2356225"/>
            <a:ext cx="0" cy="1209300"/>
          </a:xfrm>
          <a:prstGeom prst="straightConnector1">
            <a:avLst/>
          </a:prstGeom>
          <a:noFill/>
          <a:ln w="9525" cap="flat" cmpd="sng">
            <a:solidFill>
              <a:srgbClr val="93C47D"/>
            </a:solidFill>
            <a:prstDash val="solid"/>
            <a:round/>
            <a:headEnd type="none" w="med" len="med"/>
            <a:tailEnd type="none" w="med" len="med"/>
          </a:ln>
        </p:spPr>
      </p:cxnSp>
      <p:cxnSp>
        <p:nvCxnSpPr>
          <p:cNvPr id="110" name="Google Shape;110;g7806fb00eb_0_179"/>
          <p:cNvCxnSpPr/>
          <p:nvPr/>
        </p:nvCxnSpPr>
        <p:spPr>
          <a:xfrm>
            <a:off x="8589425" y="2356225"/>
            <a:ext cx="0" cy="1209300"/>
          </a:xfrm>
          <a:prstGeom prst="straightConnector1">
            <a:avLst/>
          </a:prstGeom>
          <a:noFill/>
          <a:ln w="9525" cap="flat" cmpd="sng">
            <a:solidFill>
              <a:srgbClr val="93C47D"/>
            </a:solidFill>
            <a:prstDash val="solid"/>
            <a:round/>
            <a:headEnd type="none" w="med" len="med"/>
            <a:tailEnd type="none" w="med" len="med"/>
          </a:ln>
        </p:spPr>
      </p:cxnSp>
      <p:cxnSp>
        <p:nvCxnSpPr>
          <p:cNvPr id="111" name="Google Shape;111;g7806fb00eb_0_179"/>
          <p:cNvCxnSpPr/>
          <p:nvPr/>
        </p:nvCxnSpPr>
        <p:spPr>
          <a:xfrm>
            <a:off x="6758300" y="2356225"/>
            <a:ext cx="0" cy="1209300"/>
          </a:xfrm>
          <a:prstGeom prst="straightConnector1">
            <a:avLst/>
          </a:prstGeom>
          <a:noFill/>
          <a:ln w="9525" cap="flat" cmpd="sng">
            <a:solidFill>
              <a:srgbClr val="93C47D"/>
            </a:solidFill>
            <a:prstDash val="solid"/>
            <a:round/>
            <a:headEnd type="none" w="med" len="med"/>
            <a:tailEnd type="none" w="med" len="med"/>
          </a:ln>
        </p:spPr>
      </p:cxnSp>
      <p:cxnSp>
        <p:nvCxnSpPr>
          <p:cNvPr id="112" name="Google Shape;112;g7806fb00eb_0_179"/>
          <p:cNvCxnSpPr/>
          <p:nvPr/>
        </p:nvCxnSpPr>
        <p:spPr>
          <a:xfrm>
            <a:off x="6147925" y="2356225"/>
            <a:ext cx="0" cy="1209300"/>
          </a:xfrm>
          <a:prstGeom prst="straightConnector1">
            <a:avLst/>
          </a:prstGeom>
          <a:noFill/>
          <a:ln w="9525" cap="flat" cmpd="sng">
            <a:solidFill>
              <a:srgbClr val="93C47D"/>
            </a:solidFill>
            <a:prstDash val="solid"/>
            <a:round/>
            <a:headEnd type="none" w="med" len="med"/>
            <a:tailEnd type="none" w="med" len="med"/>
          </a:ln>
        </p:spPr>
      </p:cxnSp>
      <p:sp>
        <p:nvSpPr>
          <p:cNvPr id="113" name="Google Shape;113;g7806fb00eb_0_179"/>
          <p:cNvSpPr txBox="1"/>
          <p:nvPr/>
        </p:nvSpPr>
        <p:spPr>
          <a:xfrm>
            <a:off x="228677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Jul</a:t>
            </a:r>
            <a:endParaRPr sz="1000">
              <a:solidFill>
                <a:srgbClr val="FFFFFF"/>
              </a:solidFill>
              <a:latin typeface="Trebuchet MS"/>
              <a:ea typeface="Trebuchet MS"/>
              <a:cs typeface="Trebuchet MS"/>
              <a:sym typeface="Trebuchet MS"/>
            </a:endParaRPr>
          </a:p>
        </p:txBody>
      </p:sp>
      <p:sp>
        <p:nvSpPr>
          <p:cNvPr id="114" name="Google Shape;114;g7806fb00eb_0_179"/>
          <p:cNvSpPr txBox="1"/>
          <p:nvPr/>
        </p:nvSpPr>
        <p:spPr>
          <a:xfrm>
            <a:off x="167640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Jun</a:t>
            </a:r>
            <a:endParaRPr sz="1000">
              <a:solidFill>
                <a:srgbClr val="FFFFFF"/>
              </a:solidFill>
              <a:latin typeface="Trebuchet MS"/>
              <a:ea typeface="Trebuchet MS"/>
              <a:cs typeface="Trebuchet MS"/>
              <a:sym typeface="Trebuchet MS"/>
            </a:endParaRPr>
          </a:p>
        </p:txBody>
      </p:sp>
      <p:sp>
        <p:nvSpPr>
          <p:cNvPr id="115" name="Google Shape;115;g7806fb00eb_0_179"/>
          <p:cNvSpPr txBox="1"/>
          <p:nvPr/>
        </p:nvSpPr>
        <p:spPr>
          <a:xfrm>
            <a:off x="350752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Sep</a:t>
            </a:r>
            <a:endParaRPr sz="1000">
              <a:solidFill>
                <a:srgbClr val="FFFFFF"/>
              </a:solidFill>
              <a:latin typeface="Trebuchet MS"/>
              <a:ea typeface="Trebuchet MS"/>
              <a:cs typeface="Trebuchet MS"/>
              <a:sym typeface="Trebuchet MS"/>
            </a:endParaRPr>
          </a:p>
        </p:txBody>
      </p:sp>
      <p:sp>
        <p:nvSpPr>
          <p:cNvPr id="116" name="Google Shape;116;g7806fb00eb_0_179"/>
          <p:cNvSpPr txBox="1"/>
          <p:nvPr/>
        </p:nvSpPr>
        <p:spPr>
          <a:xfrm>
            <a:off x="289715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Aug</a:t>
            </a:r>
            <a:endParaRPr sz="1000">
              <a:solidFill>
                <a:srgbClr val="FFFFFF"/>
              </a:solidFill>
              <a:latin typeface="Trebuchet MS"/>
              <a:ea typeface="Trebuchet MS"/>
              <a:cs typeface="Trebuchet MS"/>
              <a:sym typeface="Trebuchet MS"/>
            </a:endParaRPr>
          </a:p>
        </p:txBody>
      </p:sp>
      <p:sp>
        <p:nvSpPr>
          <p:cNvPr id="117" name="Google Shape;117;g7806fb00eb_0_179"/>
          <p:cNvSpPr txBox="1"/>
          <p:nvPr/>
        </p:nvSpPr>
        <p:spPr>
          <a:xfrm>
            <a:off x="472827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Nov</a:t>
            </a:r>
            <a:endParaRPr sz="1000">
              <a:solidFill>
                <a:srgbClr val="FFFFFF"/>
              </a:solidFill>
              <a:latin typeface="Trebuchet MS"/>
              <a:ea typeface="Trebuchet MS"/>
              <a:cs typeface="Trebuchet MS"/>
              <a:sym typeface="Trebuchet MS"/>
            </a:endParaRPr>
          </a:p>
        </p:txBody>
      </p:sp>
      <p:sp>
        <p:nvSpPr>
          <p:cNvPr id="118" name="Google Shape;118;g7806fb00eb_0_179"/>
          <p:cNvSpPr txBox="1"/>
          <p:nvPr/>
        </p:nvSpPr>
        <p:spPr>
          <a:xfrm>
            <a:off x="411790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Oct</a:t>
            </a:r>
            <a:endParaRPr sz="1000">
              <a:solidFill>
                <a:srgbClr val="FFFFFF"/>
              </a:solidFill>
              <a:latin typeface="Trebuchet MS"/>
              <a:ea typeface="Trebuchet MS"/>
              <a:cs typeface="Trebuchet MS"/>
              <a:sym typeface="Trebuchet MS"/>
            </a:endParaRPr>
          </a:p>
        </p:txBody>
      </p:sp>
      <p:sp>
        <p:nvSpPr>
          <p:cNvPr id="119" name="Google Shape;119;g7806fb00eb_0_179"/>
          <p:cNvSpPr txBox="1"/>
          <p:nvPr/>
        </p:nvSpPr>
        <p:spPr>
          <a:xfrm>
            <a:off x="594902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Jan</a:t>
            </a:r>
            <a:endParaRPr sz="1000">
              <a:solidFill>
                <a:srgbClr val="FFFFFF"/>
              </a:solidFill>
              <a:latin typeface="Trebuchet MS"/>
              <a:ea typeface="Trebuchet MS"/>
              <a:cs typeface="Trebuchet MS"/>
              <a:sym typeface="Trebuchet MS"/>
            </a:endParaRPr>
          </a:p>
        </p:txBody>
      </p:sp>
      <p:sp>
        <p:nvSpPr>
          <p:cNvPr id="120" name="Google Shape;120;g7806fb00eb_0_179"/>
          <p:cNvSpPr txBox="1"/>
          <p:nvPr/>
        </p:nvSpPr>
        <p:spPr>
          <a:xfrm>
            <a:off x="533865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Dec</a:t>
            </a:r>
            <a:endParaRPr sz="1000">
              <a:solidFill>
                <a:srgbClr val="FFFFFF"/>
              </a:solidFill>
              <a:latin typeface="Trebuchet MS"/>
              <a:ea typeface="Trebuchet MS"/>
              <a:cs typeface="Trebuchet MS"/>
              <a:sym typeface="Trebuchet MS"/>
            </a:endParaRPr>
          </a:p>
        </p:txBody>
      </p:sp>
      <p:sp>
        <p:nvSpPr>
          <p:cNvPr id="121" name="Google Shape;121;g7806fb00eb_0_179"/>
          <p:cNvSpPr txBox="1"/>
          <p:nvPr/>
        </p:nvSpPr>
        <p:spPr>
          <a:xfrm>
            <a:off x="716977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Mar</a:t>
            </a:r>
            <a:endParaRPr sz="1000">
              <a:solidFill>
                <a:srgbClr val="FFFFFF"/>
              </a:solidFill>
              <a:latin typeface="Trebuchet MS"/>
              <a:ea typeface="Trebuchet MS"/>
              <a:cs typeface="Trebuchet MS"/>
              <a:sym typeface="Trebuchet MS"/>
            </a:endParaRPr>
          </a:p>
        </p:txBody>
      </p:sp>
      <p:sp>
        <p:nvSpPr>
          <p:cNvPr id="122" name="Google Shape;122;g7806fb00eb_0_179"/>
          <p:cNvSpPr txBox="1"/>
          <p:nvPr/>
        </p:nvSpPr>
        <p:spPr>
          <a:xfrm>
            <a:off x="655940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Feb</a:t>
            </a:r>
            <a:endParaRPr sz="1000">
              <a:solidFill>
                <a:srgbClr val="FFFFFF"/>
              </a:solidFill>
              <a:latin typeface="Trebuchet MS"/>
              <a:ea typeface="Trebuchet MS"/>
              <a:cs typeface="Trebuchet MS"/>
              <a:sym typeface="Trebuchet MS"/>
            </a:endParaRPr>
          </a:p>
        </p:txBody>
      </p:sp>
      <p:sp>
        <p:nvSpPr>
          <p:cNvPr id="123" name="Google Shape;123;g7806fb00eb_0_179"/>
          <p:cNvSpPr txBox="1"/>
          <p:nvPr/>
        </p:nvSpPr>
        <p:spPr>
          <a:xfrm>
            <a:off x="8390525"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May</a:t>
            </a:r>
            <a:endParaRPr sz="1000">
              <a:solidFill>
                <a:srgbClr val="FFFFFF"/>
              </a:solidFill>
              <a:latin typeface="Trebuchet MS"/>
              <a:ea typeface="Trebuchet MS"/>
              <a:cs typeface="Trebuchet MS"/>
              <a:sym typeface="Trebuchet MS"/>
            </a:endParaRPr>
          </a:p>
        </p:txBody>
      </p:sp>
      <p:sp>
        <p:nvSpPr>
          <p:cNvPr id="124" name="Google Shape;124;g7806fb00eb_0_179"/>
          <p:cNvSpPr txBox="1"/>
          <p:nvPr/>
        </p:nvSpPr>
        <p:spPr>
          <a:xfrm>
            <a:off x="7780150" y="3659663"/>
            <a:ext cx="3978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Trebuchet MS"/>
                <a:ea typeface="Trebuchet MS"/>
                <a:cs typeface="Trebuchet MS"/>
                <a:sym typeface="Trebuchet MS"/>
              </a:rPr>
              <a:t>Apr</a:t>
            </a:r>
            <a:endParaRPr sz="1000">
              <a:solidFill>
                <a:srgbClr val="FFFFFF"/>
              </a:solidFill>
              <a:latin typeface="Trebuchet MS"/>
              <a:ea typeface="Trebuchet MS"/>
              <a:cs typeface="Trebuchet MS"/>
              <a:sym typeface="Trebuchet MS"/>
            </a:endParaRPr>
          </a:p>
        </p:txBody>
      </p:sp>
      <p:cxnSp>
        <p:nvCxnSpPr>
          <p:cNvPr id="125" name="Google Shape;125;g7806fb00eb_0_179"/>
          <p:cNvCxnSpPr/>
          <p:nvPr/>
        </p:nvCxnSpPr>
        <p:spPr>
          <a:xfrm>
            <a:off x="1880825" y="3027050"/>
            <a:ext cx="0" cy="554100"/>
          </a:xfrm>
          <a:prstGeom prst="straightConnector1">
            <a:avLst/>
          </a:prstGeom>
          <a:noFill/>
          <a:ln w="9525" cap="flat" cmpd="sng">
            <a:solidFill>
              <a:srgbClr val="93C47D"/>
            </a:solidFill>
            <a:prstDash val="solid"/>
            <a:round/>
            <a:headEnd type="none" w="med" len="med"/>
            <a:tailEnd type="none" w="med" len="med"/>
          </a:ln>
        </p:spPr>
      </p:cxnSp>
      <p:cxnSp>
        <p:nvCxnSpPr>
          <p:cNvPr id="126" name="Google Shape;126;g7806fb00eb_0_179"/>
          <p:cNvCxnSpPr/>
          <p:nvPr/>
        </p:nvCxnSpPr>
        <p:spPr>
          <a:xfrm flipH="1">
            <a:off x="4316925" y="3292475"/>
            <a:ext cx="5400" cy="273000"/>
          </a:xfrm>
          <a:prstGeom prst="straightConnector1">
            <a:avLst/>
          </a:prstGeom>
          <a:noFill/>
          <a:ln w="9525" cap="flat" cmpd="sng">
            <a:solidFill>
              <a:srgbClr val="93C47D"/>
            </a:solidFill>
            <a:prstDash val="solid"/>
            <a:round/>
            <a:headEnd type="none" w="med" len="med"/>
            <a:tailEnd type="none" w="med" len="med"/>
          </a:ln>
        </p:spPr>
      </p:cxnSp>
      <p:cxnSp>
        <p:nvCxnSpPr>
          <p:cNvPr id="127" name="Google Shape;127;g7806fb00eb_0_179"/>
          <p:cNvCxnSpPr/>
          <p:nvPr/>
        </p:nvCxnSpPr>
        <p:spPr>
          <a:xfrm flipH="1">
            <a:off x="4924475" y="3304400"/>
            <a:ext cx="5400" cy="273000"/>
          </a:xfrm>
          <a:prstGeom prst="straightConnector1">
            <a:avLst/>
          </a:prstGeom>
          <a:noFill/>
          <a:ln w="9525" cap="flat" cmpd="sng">
            <a:solidFill>
              <a:srgbClr val="93C47D"/>
            </a:solidFill>
            <a:prstDash val="solid"/>
            <a:round/>
            <a:headEnd type="none" w="med" len="med"/>
            <a:tailEnd type="none" w="med" len="med"/>
          </a:ln>
        </p:spPr>
      </p:cxnSp>
      <p:cxnSp>
        <p:nvCxnSpPr>
          <p:cNvPr id="128" name="Google Shape;128;g7806fb00eb_0_179"/>
          <p:cNvCxnSpPr/>
          <p:nvPr/>
        </p:nvCxnSpPr>
        <p:spPr>
          <a:xfrm flipH="1">
            <a:off x="5532025" y="3292475"/>
            <a:ext cx="5400" cy="273000"/>
          </a:xfrm>
          <a:prstGeom prst="straightConnector1">
            <a:avLst/>
          </a:prstGeom>
          <a:noFill/>
          <a:ln w="9525" cap="flat" cmpd="sng">
            <a:solidFill>
              <a:srgbClr val="93C47D"/>
            </a:solidFill>
            <a:prstDash val="solid"/>
            <a:round/>
            <a:headEnd type="none" w="med" len="med"/>
            <a:tailEnd type="none" w="med" len="med"/>
          </a:ln>
        </p:spPr>
      </p:cxnSp>
      <p:cxnSp>
        <p:nvCxnSpPr>
          <p:cNvPr id="129" name="Google Shape;129;g7806fb00eb_0_179"/>
          <p:cNvCxnSpPr/>
          <p:nvPr/>
        </p:nvCxnSpPr>
        <p:spPr>
          <a:xfrm flipH="1">
            <a:off x="7317600" y="3292475"/>
            <a:ext cx="5400" cy="273000"/>
          </a:xfrm>
          <a:prstGeom prst="straightConnector1">
            <a:avLst/>
          </a:prstGeom>
          <a:noFill/>
          <a:ln w="9525" cap="flat" cmpd="sng">
            <a:solidFill>
              <a:srgbClr val="93C47D"/>
            </a:solidFill>
            <a:prstDash val="solid"/>
            <a:round/>
            <a:headEnd type="none" w="med" len="med"/>
            <a:tailEnd type="none" w="med" len="med"/>
          </a:ln>
        </p:spPr>
      </p:cxnSp>
      <p:cxnSp>
        <p:nvCxnSpPr>
          <p:cNvPr id="130" name="Google Shape;130;g7806fb00eb_0_179"/>
          <p:cNvCxnSpPr/>
          <p:nvPr/>
        </p:nvCxnSpPr>
        <p:spPr>
          <a:xfrm flipH="1">
            <a:off x="7979175" y="3292475"/>
            <a:ext cx="5400" cy="273000"/>
          </a:xfrm>
          <a:prstGeom prst="straightConnector1">
            <a:avLst/>
          </a:prstGeom>
          <a:noFill/>
          <a:ln w="9525" cap="flat" cmpd="sng">
            <a:solidFill>
              <a:srgbClr val="93C47D"/>
            </a:solidFill>
            <a:prstDash val="solid"/>
            <a:round/>
            <a:headEnd type="none" w="med" len="med"/>
            <a:tailEnd type="none" w="med" len="med"/>
          </a:ln>
        </p:spPr>
      </p:cxnSp>
      <p:sp>
        <p:nvSpPr>
          <p:cNvPr id="131" name="Google Shape;131;g7806fb00eb_0_179"/>
          <p:cNvSpPr/>
          <p:nvPr/>
        </p:nvSpPr>
        <p:spPr>
          <a:xfrm>
            <a:off x="3608925" y="2161200"/>
            <a:ext cx="195000" cy="1950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7806fb00eb_0_179"/>
          <p:cNvSpPr/>
          <p:nvPr/>
        </p:nvSpPr>
        <p:spPr>
          <a:xfrm>
            <a:off x="6050425" y="2161200"/>
            <a:ext cx="195000" cy="1950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7806fb00eb_0_179"/>
          <p:cNvSpPr/>
          <p:nvPr/>
        </p:nvSpPr>
        <p:spPr>
          <a:xfrm>
            <a:off x="6660800" y="2161200"/>
            <a:ext cx="195000" cy="1950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7806fb00eb_0_179"/>
          <p:cNvSpPr/>
          <p:nvPr/>
        </p:nvSpPr>
        <p:spPr>
          <a:xfrm>
            <a:off x="8491925" y="2216963"/>
            <a:ext cx="195000" cy="1950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7806fb00eb_0_179"/>
          <p:cNvSpPr/>
          <p:nvPr/>
        </p:nvSpPr>
        <p:spPr>
          <a:xfrm>
            <a:off x="1676400" y="2623400"/>
            <a:ext cx="430500" cy="452400"/>
          </a:xfrm>
          <a:prstGeom prst="star10">
            <a:avLst>
              <a:gd name="adj" fmla="val 42533"/>
              <a:gd name="hf" fmla="val 105146"/>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g7806fb00eb_0_179"/>
          <p:cNvCxnSpPr/>
          <p:nvPr/>
        </p:nvCxnSpPr>
        <p:spPr>
          <a:xfrm rot="10800000" flipH="1">
            <a:off x="1498000" y="3565550"/>
            <a:ext cx="7458600" cy="15600"/>
          </a:xfrm>
          <a:prstGeom prst="straightConnector1">
            <a:avLst/>
          </a:prstGeom>
          <a:noFill/>
          <a:ln w="76200" cap="flat" cmpd="sng">
            <a:solidFill>
              <a:schemeClr val="dk2"/>
            </a:solidFill>
            <a:prstDash val="solid"/>
            <a:round/>
            <a:headEnd type="none" w="med" len="med"/>
            <a:tailEnd type="none" w="med" len="med"/>
          </a:ln>
        </p:spPr>
      </p:cxnSp>
      <p:sp>
        <p:nvSpPr>
          <p:cNvPr id="137" name="Google Shape;137;g7806fb00eb_0_179"/>
          <p:cNvSpPr txBox="1"/>
          <p:nvPr/>
        </p:nvSpPr>
        <p:spPr>
          <a:xfrm>
            <a:off x="1498000" y="2264025"/>
            <a:ext cx="959700" cy="1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Planning</a:t>
            </a:r>
            <a:endParaRPr>
              <a:solidFill>
                <a:srgbClr val="FFFFFF"/>
              </a:solidFill>
              <a:latin typeface="Trebuchet MS"/>
              <a:ea typeface="Trebuchet MS"/>
              <a:cs typeface="Trebuchet MS"/>
              <a:sym typeface="Trebuchet MS"/>
            </a:endParaRPr>
          </a:p>
        </p:txBody>
      </p:sp>
      <p:sp>
        <p:nvSpPr>
          <p:cNvPr id="138" name="Google Shape;138;g7806fb00eb_0_179"/>
          <p:cNvSpPr txBox="1"/>
          <p:nvPr/>
        </p:nvSpPr>
        <p:spPr>
          <a:xfrm>
            <a:off x="3226575" y="1848250"/>
            <a:ext cx="959700" cy="1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Popcorn</a:t>
            </a:r>
            <a:endParaRPr>
              <a:solidFill>
                <a:srgbClr val="FFFFFF"/>
              </a:solidFill>
              <a:latin typeface="Trebuchet MS"/>
              <a:ea typeface="Trebuchet MS"/>
              <a:cs typeface="Trebuchet MS"/>
              <a:sym typeface="Trebuchet MS"/>
            </a:endParaRPr>
          </a:p>
        </p:txBody>
      </p:sp>
      <p:sp>
        <p:nvSpPr>
          <p:cNvPr id="139" name="Google Shape;139;g7806fb00eb_0_179"/>
          <p:cNvSpPr txBox="1"/>
          <p:nvPr/>
        </p:nvSpPr>
        <p:spPr>
          <a:xfrm>
            <a:off x="5770825" y="1848250"/>
            <a:ext cx="1059000" cy="1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Derby</a:t>
            </a:r>
            <a:endParaRPr>
              <a:solidFill>
                <a:srgbClr val="FFFFFF"/>
              </a:solidFill>
              <a:latin typeface="Trebuchet MS"/>
              <a:ea typeface="Trebuchet MS"/>
              <a:cs typeface="Trebuchet MS"/>
              <a:sym typeface="Trebuchet MS"/>
            </a:endParaRPr>
          </a:p>
        </p:txBody>
      </p:sp>
      <p:sp>
        <p:nvSpPr>
          <p:cNvPr id="140" name="Google Shape;140;g7806fb00eb_0_179"/>
          <p:cNvSpPr txBox="1"/>
          <p:nvPr/>
        </p:nvSpPr>
        <p:spPr>
          <a:xfrm>
            <a:off x="6533175" y="1848250"/>
            <a:ext cx="959700" cy="1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B&amp;G</a:t>
            </a:r>
            <a:endParaRPr>
              <a:solidFill>
                <a:srgbClr val="FFFFFF"/>
              </a:solidFill>
              <a:latin typeface="Trebuchet MS"/>
              <a:ea typeface="Trebuchet MS"/>
              <a:cs typeface="Trebuchet MS"/>
              <a:sym typeface="Trebuchet MS"/>
            </a:endParaRPr>
          </a:p>
        </p:txBody>
      </p:sp>
      <p:sp>
        <p:nvSpPr>
          <p:cNvPr id="141" name="Google Shape;141;g7806fb00eb_0_179"/>
          <p:cNvSpPr txBox="1"/>
          <p:nvPr/>
        </p:nvSpPr>
        <p:spPr>
          <a:xfrm>
            <a:off x="8296825" y="1966200"/>
            <a:ext cx="959700" cy="1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BBQ</a:t>
            </a:r>
            <a:endParaRPr>
              <a:solidFill>
                <a:srgbClr val="FFFFFF"/>
              </a:solidFill>
              <a:latin typeface="Trebuchet MS"/>
              <a:ea typeface="Trebuchet MS"/>
              <a:cs typeface="Trebuchet MS"/>
              <a:sym typeface="Trebuchet MS"/>
            </a:endParaRPr>
          </a:p>
        </p:txBody>
      </p:sp>
      <p:sp>
        <p:nvSpPr>
          <p:cNvPr id="142" name="Google Shape;142;g7806fb00eb_0_179"/>
          <p:cNvSpPr txBox="1"/>
          <p:nvPr/>
        </p:nvSpPr>
        <p:spPr>
          <a:xfrm>
            <a:off x="5338650" y="616475"/>
            <a:ext cx="3767100" cy="1154700"/>
          </a:xfrm>
          <a:prstGeom prst="rect">
            <a:avLst/>
          </a:prstGeom>
          <a:noFill/>
          <a:ln>
            <a:noFill/>
          </a:ln>
        </p:spPr>
        <p:txBody>
          <a:bodyPr spcFirstLastPara="1" wrap="square" lIns="91425" tIns="91425" rIns="91425" bIns="91425" anchor="b" anchorCtr="0">
            <a:noAutofit/>
          </a:bodyPr>
          <a:lstStyle/>
          <a:p>
            <a:pPr marL="457200" lvl="0" indent="-381000" algn="l" rtl="0">
              <a:spcBef>
                <a:spcPts val="0"/>
              </a:spcBef>
              <a:spcAft>
                <a:spcPts val="0"/>
              </a:spcAft>
              <a:buClr>
                <a:schemeClr val="lt1"/>
              </a:buClr>
              <a:buSzPts val="1400"/>
              <a:buChar char="•"/>
            </a:pPr>
            <a:r>
              <a:rPr lang="en-US">
                <a:solidFill>
                  <a:schemeClr val="lt1"/>
                </a:solidFill>
                <a:latin typeface="Trebuchet MS"/>
                <a:ea typeface="Trebuchet MS"/>
                <a:cs typeface="Trebuchet MS"/>
                <a:sym typeface="Trebuchet MS"/>
              </a:rPr>
              <a:t>Annual Program</a:t>
            </a:r>
            <a:endParaRPr>
              <a:solidFill>
                <a:schemeClr val="lt1"/>
              </a:solidFill>
              <a:latin typeface="Trebuchet MS"/>
              <a:ea typeface="Trebuchet MS"/>
              <a:cs typeface="Trebuchet MS"/>
              <a:sym typeface="Trebuchet MS"/>
            </a:endParaRPr>
          </a:p>
          <a:p>
            <a:pPr marL="457200" lvl="0" indent="-381000" algn="l" rtl="0">
              <a:spcBef>
                <a:spcPts val="0"/>
              </a:spcBef>
              <a:spcAft>
                <a:spcPts val="0"/>
              </a:spcAft>
              <a:buClr>
                <a:schemeClr val="lt1"/>
              </a:buClr>
              <a:buSzPts val="1400"/>
              <a:buFont typeface="Trebuchet MS"/>
              <a:buChar char="•"/>
            </a:pPr>
            <a:r>
              <a:rPr lang="en-US">
                <a:solidFill>
                  <a:schemeClr val="lt1"/>
                </a:solidFill>
                <a:latin typeface="Trebuchet MS"/>
                <a:ea typeface="Trebuchet MS"/>
                <a:cs typeface="Trebuchet MS"/>
                <a:sym typeface="Trebuchet MS"/>
              </a:rPr>
              <a:t>Planning starts early - June</a:t>
            </a:r>
            <a:endParaRPr>
              <a:solidFill>
                <a:schemeClr val="lt1"/>
              </a:solidFill>
              <a:latin typeface="Trebuchet MS"/>
              <a:ea typeface="Trebuchet MS"/>
              <a:cs typeface="Trebuchet MS"/>
              <a:sym typeface="Trebuchet MS"/>
            </a:endParaRPr>
          </a:p>
          <a:p>
            <a:pPr marL="457200" lvl="0" indent="-381000" algn="l" rtl="0">
              <a:spcBef>
                <a:spcPts val="0"/>
              </a:spcBef>
              <a:spcAft>
                <a:spcPts val="0"/>
              </a:spcAft>
              <a:buClr>
                <a:schemeClr val="lt1"/>
              </a:buClr>
              <a:buSzPts val="1400"/>
              <a:buFont typeface="Trebuchet MS"/>
              <a:buChar char="•"/>
            </a:pPr>
            <a:r>
              <a:rPr lang="en-US">
                <a:solidFill>
                  <a:schemeClr val="lt1"/>
                </a:solidFill>
                <a:latin typeface="Trebuchet MS"/>
                <a:ea typeface="Trebuchet MS"/>
                <a:cs typeface="Trebuchet MS"/>
                <a:sym typeface="Trebuchet MS"/>
              </a:rPr>
              <a:t>Anchored in marquee events</a:t>
            </a:r>
            <a:endParaRPr>
              <a:solidFill>
                <a:schemeClr val="lt1"/>
              </a:solidFill>
              <a:latin typeface="Trebuchet MS"/>
              <a:ea typeface="Trebuchet MS"/>
              <a:cs typeface="Trebuchet MS"/>
              <a:sym typeface="Trebuchet MS"/>
            </a:endParaRPr>
          </a:p>
          <a:p>
            <a:pPr marL="457200" lvl="0" indent="-381000" algn="l" rtl="0">
              <a:spcBef>
                <a:spcPts val="0"/>
              </a:spcBef>
              <a:spcAft>
                <a:spcPts val="0"/>
              </a:spcAft>
              <a:buClr>
                <a:schemeClr val="lt1"/>
              </a:buClr>
              <a:buSzPts val="1400"/>
              <a:buFont typeface="Trebuchet MS"/>
              <a:buChar char="•"/>
            </a:pPr>
            <a:r>
              <a:rPr lang="en-US">
                <a:solidFill>
                  <a:schemeClr val="lt1"/>
                </a:solidFill>
                <a:latin typeface="Trebuchet MS"/>
                <a:ea typeface="Trebuchet MS"/>
                <a:cs typeface="Trebuchet MS"/>
                <a:sym typeface="Trebuchet MS"/>
              </a:rPr>
              <a:t>Pack meetings align with School Year</a:t>
            </a:r>
            <a:endParaRPr>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7806fb00eb_0_221"/>
          <p:cNvSpPr txBox="1">
            <a:spLocks noGrp="1"/>
          </p:cNvSpPr>
          <p:nvPr>
            <p:ph type="body" idx="1"/>
          </p:nvPr>
        </p:nvSpPr>
        <p:spPr>
          <a:xfrm>
            <a:off x="1731275" y="1063375"/>
            <a:ext cx="7239000" cy="3394500"/>
          </a:xfrm>
          <a:prstGeom prst="rect">
            <a:avLst/>
          </a:prstGeom>
        </p:spPr>
        <p:txBody>
          <a:bodyPr spcFirstLastPara="1" wrap="square" lIns="91425" tIns="91425" rIns="91425" bIns="91425" anchor="t" anchorCtr="0">
            <a:noAutofit/>
          </a:bodyPr>
          <a:lstStyle/>
          <a:p>
            <a:pPr marL="0" lvl="0" indent="0" algn="l" rtl="0">
              <a:spcBef>
                <a:spcPts val="520"/>
              </a:spcBef>
              <a:spcAft>
                <a:spcPts val="0"/>
              </a:spcAft>
              <a:buNone/>
            </a:pPr>
            <a:r>
              <a:rPr lang="en-US"/>
              <a:t>How do we go about it?</a:t>
            </a:r>
            <a:endParaRPr/>
          </a:p>
          <a:p>
            <a:pPr marL="457200" lvl="0" indent="-400050" algn="l" rtl="0">
              <a:spcBef>
                <a:spcPts val="520"/>
              </a:spcBef>
              <a:spcAft>
                <a:spcPts val="0"/>
              </a:spcAft>
              <a:buSzPts val="1700"/>
              <a:buChar char="•"/>
            </a:pPr>
            <a:r>
              <a:rPr lang="en-US" sz="1700"/>
              <a:t>Opening-Awards-Activity-Announcements- CubMaster minute</a:t>
            </a:r>
            <a:endParaRPr sz="1700"/>
          </a:p>
          <a:p>
            <a:pPr marL="457200" lvl="0" indent="-400050" algn="l" rtl="0">
              <a:spcBef>
                <a:spcPts val="520"/>
              </a:spcBef>
              <a:spcAft>
                <a:spcPts val="0"/>
              </a:spcAft>
              <a:buSzPts val="1700"/>
              <a:buChar char="•"/>
            </a:pPr>
            <a:r>
              <a:rPr lang="en-US" sz="1700"/>
              <a:t>Themes are around Scouting Core Values</a:t>
            </a:r>
            <a:endParaRPr sz="1700"/>
          </a:p>
          <a:p>
            <a:pPr marL="457200" lvl="0" indent="-400050" algn="l" rtl="0">
              <a:spcBef>
                <a:spcPts val="520"/>
              </a:spcBef>
              <a:spcAft>
                <a:spcPts val="0"/>
              </a:spcAft>
              <a:buSzPts val="1700"/>
              <a:buChar char="•"/>
            </a:pPr>
            <a:r>
              <a:rPr lang="en-US" sz="1700"/>
              <a:t>Provide an opportunity to meet level requirements</a:t>
            </a:r>
            <a:endParaRPr sz="1700"/>
          </a:p>
          <a:p>
            <a:pPr marL="457200" lvl="0" indent="-400050" algn="l" rtl="0">
              <a:spcBef>
                <a:spcPts val="520"/>
              </a:spcBef>
              <a:spcAft>
                <a:spcPts val="0"/>
              </a:spcAft>
              <a:buSzPts val="1700"/>
              <a:buChar char="•"/>
            </a:pPr>
            <a:r>
              <a:rPr lang="en-US" sz="1700"/>
              <a:t>Resources: Cub Scout Leader Book –Den &amp; Pack Meeting Resource, Boys Life Magazine</a:t>
            </a:r>
            <a:endParaRPr/>
          </a:p>
          <a:p>
            <a:pPr marL="0" lvl="0" indent="0" algn="l" rtl="0">
              <a:spcBef>
                <a:spcPts val="520"/>
              </a:spcBef>
              <a:spcAft>
                <a:spcPts val="0"/>
              </a:spcAft>
              <a:buNone/>
            </a:pPr>
            <a:r>
              <a:rPr lang="en-US"/>
              <a:t>Challenges:</a:t>
            </a:r>
            <a:endParaRPr/>
          </a:p>
          <a:p>
            <a:pPr marL="457200" lvl="0" indent="-400050" algn="l" rtl="0">
              <a:spcBef>
                <a:spcPts val="520"/>
              </a:spcBef>
              <a:spcAft>
                <a:spcPts val="0"/>
              </a:spcAft>
              <a:buSzPts val="1700"/>
              <a:buChar char="•"/>
            </a:pPr>
            <a:r>
              <a:rPr lang="en-US" sz="1700"/>
              <a:t>Keeping Cub Scouts Engaged (New Ideas?)</a:t>
            </a:r>
            <a:endParaRPr sz="1700"/>
          </a:p>
          <a:p>
            <a:pPr marL="457200" lvl="0" indent="-400050" algn="l" rtl="0">
              <a:spcBef>
                <a:spcPts val="520"/>
              </a:spcBef>
              <a:spcAft>
                <a:spcPts val="0"/>
              </a:spcAft>
              <a:buSzPts val="1700"/>
              <a:buChar char="•"/>
            </a:pPr>
            <a:r>
              <a:rPr lang="en-US" sz="1700"/>
              <a:t>Keeping order and discipline (balancing w/ fun)</a:t>
            </a:r>
            <a:endParaRPr sz="1700"/>
          </a:p>
          <a:p>
            <a:pPr marL="457200" lvl="0" indent="-400050" algn="l" rtl="0">
              <a:spcBef>
                <a:spcPts val="520"/>
              </a:spcBef>
              <a:spcAft>
                <a:spcPts val="0"/>
              </a:spcAft>
              <a:buSzPts val="1700"/>
              <a:buChar char="•"/>
            </a:pPr>
            <a:r>
              <a:rPr lang="en-US" sz="1700"/>
              <a:t>Enrolling parent volunteers (New ones are tough)</a:t>
            </a:r>
            <a:endParaRPr/>
          </a:p>
        </p:txBody>
      </p:sp>
      <p:sp>
        <p:nvSpPr>
          <p:cNvPr id="148" name="Google Shape;148;g7806fb00eb_0_221"/>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Pack Meetings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7806fb00eb_0_230"/>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Pack Meeting Activities</a:t>
            </a:r>
            <a:endParaRPr/>
          </a:p>
        </p:txBody>
      </p:sp>
      <p:graphicFrame>
        <p:nvGraphicFramePr>
          <p:cNvPr id="154" name="Google Shape;154;g7806fb00eb_0_230"/>
          <p:cNvGraphicFramePr/>
          <p:nvPr/>
        </p:nvGraphicFramePr>
        <p:xfrm>
          <a:off x="1523999" y="991924"/>
          <a:ext cx="3000000" cy="3000000"/>
        </p:xfrm>
        <a:graphic>
          <a:graphicData uri="http://schemas.openxmlformats.org/drawingml/2006/table">
            <a:tbl>
              <a:tblPr firstRow="1" bandRow="1">
                <a:noFill/>
                <a:tableStyleId>{13908296-2992-4559-B2D5-5BC1A4D8C3CF}</a:tableStyleId>
              </a:tblPr>
              <a:tblGrid>
                <a:gridCol w="2241225">
                  <a:extLst>
                    <a:ext uri="{9D8B030D-6E8A-4147-A177-3AD203B41FA5}">
                      <a16:colId xmlns:a16="http://schemas.microsoft.com/office/drawing/2014/main" val="20000"/>
                    </a:ext>
                  </a:extLst>
                </a:gridCol>
              </a:tblGrid>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E</a:t>
                      </a:r>
                      <a:r>
                        <a:rPr lang="en-US" sz="1200"/>
                        <a:t>vents</a:t>
                      </a:r>
                      <a:endParaRPr sz="1200" u="none" strike="noStrike" cap="none"/>
                    </a:p>
                  </a:txBody>
                  <a:tcPr marL="91450" marR="91450" marT="45725" marB="45725">
                    <a:solidFill>
                      <a:srgbClr val="93C47D"/>
                    </a:solidFill>
                  </a:tcPr>
                </a:tc>
                <a:extLst>
                  <a:ext uri="{0D108BD9-81ED-4DB2-BD59-A6C34878D82A}">
                    <a16:rowId xmlns:a16="http://schemas.microsoft.com/office/drawing/2014/main" val="10000"/>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Opening Game Night</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1"/>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Halloween</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2"/>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Turkey Dress Up</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3"/>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Christmas</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4"/>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Pinewood Derby</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5"/>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Blue And Gold Annual Dinner</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6"/>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March To Health</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7"/>
                  </a:ext>
                </a:extLst>
              </a:tr>
              <a:tr h="377975">
                <a:tc>
                  <a:txBody>
                    <a:bodyPr/>
                    <a:lstStyle/>
                    <a:p>
                      <a:pPr marL="0" marR="0" lvl="0" indent="0" algn="l" rtl="0">
                        <a:lnSpc>
                          <a:spcPct val="100000"/>
                        </a:lnSpc>
                        <a:spcBef>
                          <a:spcPts val="0"/>
                        </a:spcBef>
                        <a:spcAft>
                          <a:spcPts val="0"/>
                        </a:spcAft>
                        <a:buClr>
                          <a:srgbClr val="000000"/>
                        </a:buClr>
                        <a:buSzPts val="1400"/>
                        <a:buFont typeface="Arial"/>
                        <a:buNone/>
                      </a:pPr>
                      <a:r>
                        <a:rPr lang="en-US" sz="1200"/>
                        <a:t>Outdoor Pack Meeting</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8"/>
                  </a:ext>
                </a:extLst>
              </a:tr>
              <a:tr h="336225">
                <a:tc>
                  <a:txBody>
                    <a:bodyPr/>
                    <a:lstStyle/>
                    <a:p>
                      <a:pPr marL="0" marR="0" lvl="0" indent="0" algn="l" rtl="0">
                        <a:lnSpc>
                          <a:spcPct val="100000"/>
                        </a:lnSpc>
                        <a:spcBef>
                          <a:spcPts val="0"/>
                        </a:spcBef>
                        <a:spcAft>
                          <a:spcPts val="0"/>
                        </a:spcAft>
                        <a:buClr>
                          <a:srgbClr val="000000"/>
                        </a:buClr>
                        <a:buSzPts val="1400"/>
                        <a:buFont typeface="Arial"/>
                        <a:buNone/>
                      </a:pPr>
                      <a:r>
                        <a:rPr lang="en-US" sz="1200"/>
                        <a:t>Advancement</a:t>
                      </a:r>
                      <a:endParaRPr sz="1200" u="none" strike="noStrike" cap="none"/>
                    </a:p>
                  </a:txBody>
                  <a:tcPr marL="91450" marR="91450" marT="45725" marB="45725">
                    <a:solidFill>
                      <a:schemeClr val="accent1"/>
                    </a:solidFill>
                  </a:tcPr>
                </a:tc>
                <a:extLst>
                  <a:ext uri="{0D108BD9-81ED-4DB2-BD59-A6C34878D82A}">
                    <a16:rowId xmlns:a16="http://schemas.microsoft.com/office/drawing/2014/main" val="10009"/>
                  </a:ext>
                </a:extLst>
              </a:tr>
            </a:tbl>
          </a:graphicData>
        </a:graphic>
      </p:graphicFrame>
      <p:pic>
        <p:nvPicPr>
          <p:cNvPr id="155" name="Google Shape;155;g7806fb00eb_0_230"/>
          <p:cNvPicPr preferRelativeResize="0"/>
          <p:nvPr/>
        </p:nvPicPr>
        <p:blipFill>
          <a:blip r:embed="rId3">
            <a:alphaModFix/>
          </a:blip>
          <a:stretch>
            <a:fillRect/>
          </a:stretch>
        </p:blipFill>
        <p:spPr>
          <a:xfrm>
            <a:off x="4375400" y="973275"/>
            <a:ext cx="3877001" cy="3775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7806fb00eb_0_236"/>
          <p:cNvSpPr txBox="1">
            <a:spLocks noGrp="1"/>
          </p:cNvSpPr>
          <p:nvPr>
            <p:ph type="title"/>
          </p:nvPr>
        </p:nvSpPr>
        <p:spPr>
          <a:xfrm>
            <a:off x="1676400" y="205978"/>
            <a:ext cx="7239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Marquee Pack Events</a:t>
            </a:r>
            <a:endParaRPr/>
          </a:p>
        </p:txBody>
      </p:sp>
      <p:sp>
        <p:nvSpPr>
          <p:cNvPr id="161" name="Google Shape;161;g7806fb00eb_0_236"/>
          <p:cNvSpPr txBox="1"/>
          <p:nvPr/>
        </p:nvSpPr>
        <p:spPr>
          <a:xfrm>
            <a:off x="1579175" y="3841988"/>
            <a:ext cx="15948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Pinewood Derby</a:t>
            </a:r>
            <a:endParaRPr>
              <a:solidFill>
                <a:srgbClr val="FFFFFF"/>
              </a:solidFill>
              <a:latin typeface="Trebuchet MS"/>
              <a:ea typeface="Trebuchet MS"/>
              <a:cs typeface="Trebuchet MS"/>
              <a:sym typeface="Trebuchet MS"/>
            </a:endParaRPr>
          </a:p>
        </p:txBody>
      </p:sp>
      <p:sp>
        <p:nvSpPr>
          <p:cNvPr id="162" name="Google Shape;162;g7806fb00eb_0_236"/>
          <p:cNvSpPr txBox="1"/>
          <p:nvPr/>
        </p:nvSpPr>
        <p:spPr>
          <a:xfrm>
            <a:off x="3892475" y="3842000"/>
            <a:ext cx="15948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Flag Retirement</a:t>
            </a:r>
            <a:endParaRPr>
              <a:solidFill>
                <a:srgbClr val="FFFFFF"/>
              </a:solidFill>
              <a:latin typeface="Trebuchet MS"/>
              <a:ea typeface="Trebuchet MS"/>
              <a:cs typeface="Trebuchet MS"/>
              <a:sym typeface="Trebuchet MS"/>
            </a:endParaRPr>
          </a:p>
        </p:txBody>
      </p:sp>
      <p:sp>
        <p:nvSpPr>
          <p:cNvPr id="163" name="Google Shape;163;g7806fb00eb_0_236"/>
          <p:cNvSpPr txBox="1"/>
          <p:nvPr/>
        </p:nvSpPr>
        <p:spPr>
          <a:xfrm>
            <a:off x="6871950" y="3804475"/>
            <a:ext cx="21522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Blue and Gold Dinner</a:t>
            </a:r>
            <a:endParaRPr>
              <a:solidFill>
                <a:srgbClr val="FFFFFF"/>
              </a:solidFill>
              <a:latin typeface="Trebuchet MS"/>
              <a:ea typeface="Trebuchet MS"/>
              <a:cs typeface="Trebuchet MS"/>
              <a:sym typeface="Trebuchet MS"/>
            </a:endParaRPr>
          </a:p>
        </p:txBody>
      </p:sp>
      <p:sp>
        <p:nvSpPr>
          <p:cNvPr id="164" name="Google Shape;164;g7806fb00eb_0_236"/>
          <p:cNvSpPr txBox="1"/>
          <p:nvPr/>
        </p:nvSpPr>
        <p:spPr>
          <a:xfrm>
            <a:off x="5956525" y="1136825"/>
            <a:ext cx="21522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Special Invitee</a:t>
            </a:r>
            <a:endParaRPr>
              <a:solidFill>
                <a:srgbClr val="FFFFFF"/>
              </a:solidFill>
              <a:latin typeface="Trebuchet MS"/>
              <a:ea typeface="Trebuchet MS"/>
              <a:cs typeface="Trebuchet MS"/>
              <a:sym typeface="Trebuchet MS"/>
            </a:endParaRPr>
          </a:p>
        </p:txBody>
      </p:sp>
      <p:sp>
        <p:nvSpPr>
          <p:cNvPr id="165" name="Google Shape;165;g7806fb00eb_0_236"/>
          <p:cNvSpPr txBox="1"/>
          <p:nvPr/>
        </p:nvSpPr>
        <p:spPr>
          <a:xfrm>
            <a:off x="1567650" y="4174925"/>
            <a:ext cx="7456500" cy="584400"/>
          </a:xfrm>
          <a:prstGeom prst="rect">
            <a:avLst/>
          </a:prstGeom>
          <a:noFill/>
          <a:ln>
            <a:noFill/>
          </a:ln>
        </p:spPr>
        <p:txBody>
          <a:bodyPr spcFirstLastPara="1" wrap="square" lIns="91425" tIns="91425" rIns="91425" bIns="91425" anchor="t" anchorCtr="0">
            <a:noAutofit/>
          </a:bodyPr>
          <a:lstStyle/>
          <a:p>
            <a:pPr marL="0" lvl="0" indent="0" algn="ctr" rtl="0">
              <a:spcBef>
                <a:spcPts val="520"/>
              </a:spcBef>
              <a:spcAft>
                <a:spcPts val="0"/>
              </a:spcAft>
              <a:buNone/>
            </a:pPr>
            <a:r>
              <a:rPr lang="en-US" sz="2000">
                <a:solidFill>
                  <a:schemeClr val="lt1"/>
                </a:solidFill>
                <a:latin typeface="Trebuchet MS"/>
                <a:ea typeface="Trebuchet MS"/>
                <a:cs typeface="Trebuchet MS"/>
                <a:sym typeface="Trebuchet MS"/>
              </a:rPr>
              <a:t>Chairs for the various big events are decided from every den. </a:t>
            </a:r>
            <a:endParaRPr sz="2000">
              <a:solidFill>
                <a:schemeClr val="lt1"/>
              </a:solidFill>
              <a:latin typeface="Trebuchet MS"/>
              <a:ea typeface="Trebuchet MS"/>
              <a:cs typeface="Trebuchet MS"/>
              <a:sym typeface="Trebuchet MS"/>
            </a:endParaRPr>
          </a:p>
        </p:txBody>
      </p:sp>
      <p:pic>
        <p:nvPicPr>
          <p:cNvPr id="166" name="Google Shape;166;g7806fb00eb_0_236"/>
          <p:cNvPicPr preferRelativeResize="0"/>
          <p:nvPr/>
        </p:nvPicPr>
        <p:blipFill>
          <a:blip r:embed="rId3">
            <a:alphaModFix/>
          </a:blip>
          <a:stretch>
            <a:fillRect/>
          </a:stretch>
        </p:blipFill>
        <p:spPr>
          <a:xfrm>
            <a:off x="1402775" y="1136815"/>
            <a:ext cx="2733324" cy="2733324"/>
          </a:xfrm>
          <a:prstGeom prst="rect">
            <a:avLst/>
          </a:prstGeom>
          <a:noFill/>
          <a:ln>
            <a:noFill/>
          </a:ln>
        </p:spPr>
      </p:pic>
      <p:sp>
        <p:nvSpPr>
          <p:cNvPr id="167" name="Google Shape;167;g7806fb00eb_0_236"/>
          <p:cNvSpPr/>
          <p:nvPr/>
        </p:nvSpPr>
        <p:spPr>
          <a:xfrm>
            <a:off x="4192925" y="962150"/>
            <a:ext cx="1768800" cy="1374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7806fb00eb_0_236"/>
          <p:cNvSpPr/>
          <p:nvPr/>
        </p:nvSpPr>
        <p:spPr>
          <a:xfrm>
            <a:off x="4192925" y="2387926"/>
            <a:ext cx="1703700" cy="1374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g7806fb00eb_0_236"/>
          <p:cNvPicPr preferRelativeResize="0"/>
          <p:nvPr/>
        </p:nvPicPr>
        <p:blipFill>
          <a:blip r:embed="rId6">
            <a:alphaModFix/>
          </a:blip>
          <a:stretch>
            <a:fillRect/>
          </a:stretch>
        </p:blipFill>
        <p:spPr>
          <a:xfrm>
            <a:off x="7364550" y="485575"/>
            <a:ext cx="1550850" cy="1708126"/>
          </a:xfrm>
          <a:prstGeom prst="rect">
            <a:avLst/>
          </a:prstGeom>
          <a:noFill/>
          <a:ln>
            <a:noFill/>
          </a:ln>
        </p:spPr>
      </p:pic>
      <p:pic>
        <p:nvPicPr>
          <p:cNvPr id="170" name="Google Shape;170;g7806fb00eb_0_236"/>
          <p:cNvPicPr preferRelativeResize="0"/>
          <p:nvPr/>
        </p:nvPicPr>
        <p:blipFill>
          <a:blip r:embed="rId7">
            <a:alphaModFix/>
          </a:blip>
          <a:stretch>
            <a:fillRect/>
          </a:stretch>
        </p:blipFill>
        <p:spPr>
          <a:xfrm>
            <a:off x="6205774" y="2289699"/>
            <a:ext cx="2795350" cy="1570451"/>
          </a:xfrm>
          <a:prstGeom prst="rect">
            <a:avLst/>
          </a:prstGeom>
          <a:noFill/>
          <a:ln>
            <a:noFill/>
          </a:ln>
        </p:spPr>
      </p:pic>
      <p:sp>
        <p:nvSpPr>
          <p:cNvPr id="171" name="Google Shape;171;g7806fb00eb_0_236"/>
          <p:cNvSpPr/>
          <p:nvPr/>
        </p:nvSpPr>
        <p:spPr>
          <a:xfrm>
            <a:off x="2533600" y="1433525"/>
            <a:ext cx="256500" cy="3144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7806fb00eb_0_236"/>
          <p:cNvSpPr/>
          <p:nvPr/>
        </p:nvSpPr>
        <p:spPr>
          <a:xfrm>
            <a:off x="2917475" y="1491950"/>
            <a:ext cx="256500" cy="3144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7806fb00eb_0_236"/>
          <p:cNvSpPr/>
          <p:nvPr/>
        </p:nvSpPr>
        <p:spPr>
          <a:xfrm>
            <a:off x="2000200" y="1676400"/>
            <a:ext cx="256500" cy="3144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Theme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1383</Words>
  <Application>Microsoft Office PowerPoint</Application>
  <PresentationFormat>On-screen Show (16:9)</PresentationFormat>
  <Paragraphs>227</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Trebuchet MS</vt:lpstr>
      <vt:lpstr>Calibri</vt:lpstr>
      <vt:lpstr>Arial</vt:lpstr>
      <vt:lpstr>Helvetica Neue</vt:lpstr>
      <vt:lpstr>Theme1</vt:lpstr>
      <vt:lpstr>Effective Annual Cub Scouts Program</vt:lpstr>
      <vt:lpstr>Who are we?</vt:lpstr>
      <vt:lpstr>50 Years of Scouting</vt:lpstr>
      <vt:lpstr>Who are we?</vt:lpstr>
      <vt:lpstr>Committee Meetings</vt:lpstr>
      <vt:lpstr>Annual Program</vt:lpstr>
      <vt:lpstr>Pack Meetings</vt:lpstr>
      <vt:lpstr>Pack Meeting Activities</vt:lpstr>
      <vt:lpstr>Marquee Pack Events</vt:lpstr>
      <vt:lpstr>Special events - Community</vt:lpstr>
      <vt:lpstr>Special events - Pack Level</vt:lpstr>
      <vt:lpstr>Den Meetings</vt:lpstr>
      <vt:lpstr>Recruitment</vt:lpstr>
      <vt:lpstr>Funding!</vt:lpstr>
      <vt:lpstr>Pack Fundraiser &amp; Fees</vt:lpstr>
      <vt:lpstr>Driving Parent Involvement</vt:lpstr>
      <vt:lpstr>Questions!</vt:lpstr>
      <vt:lpstr>Backup</vt:lpstr>
      <vt:lpstr>PowerPoint Presentation</vt:lpstr>
      <vt:lpstr>PowerPoint Presentation</vt:lpstr>
      <vt:lpstr>Planning:</vt:lpstr>
      <vt:lpstr>Pack Leadership</vt:lpstr>
      <vt:lpstr>Spring: Planning Cycle 1</vt:lpstr>
      <vt:lpstr>Annual program planning meeting in June- Led by pack committee </vt:lpstr>
      <vt:lpstr>Fall: Planning Cycle 2</vt:lpstr>
      <vt:lpstr>Monthly Committee Meetings</vt:lpstr>
      <vt:lpstr>Pack 447 Leaders &amp; Committee</vt:lpstr>
      <vt:lpstr>Pack Budget: </vt:lpstr>
      <vt:lpstr>Pack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Annual Cub Scouts Program</dc:title>
  <dc:creator>Steve Conn</dc:creator>
  <cp:lastModifiedBy>Steve Conn</cp:lastModifiedBy>
  <cp:revision>1</cp:revision>
  <dcterms:modified xsi:type="dcterms:W3CDTF">2020-05-21T23:10:37Z</dcterms:modified>
</cp:coreProperties>
</file>