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3" r:id="rId4"/>
  </p:sldMasterIdLst>
  <p:notesMasterIdLst>
    <p:notesMasterId r:id="rId22"/>
  </p:notesMasterIdLst>
  <p:handoutMasterIdLst>
    <p:handoutMasterId r:id="rId23"/>
  </p:handoutMasterIdLst>
  <p:sldIdLst>
    <p:sldId id="256" r:id="rId5"/>
    <p:sldId id="257" r:id="rId6"/>
    <p:sldId id="258" r:id="rId7"/>
    <p:sldId id="259" r:id="rId8"/>
    <p:sldId id="260" r:id="rId9"/>
    <p:sldId id="263" r:id="rId10"/>
    <p:sldId id="274" r:id="rId11"/>
    <p:sldId id="273" r:id="rId12"/>
    <p:sldId id="272" r:id="rId13"/>
    <p:sldId id="275" r:id="rId14"/>
    <p:sldId id="277" r:id="rId15"/>
    <p:sldId id="276" r:id="rId16"/>
    <p:sldId id="278" r:id="rId17"/>
    <p:sldId id="279" r:id="rId18"/>
    <p:sldId id="280" r:id="rId19"/>
    <p:sldId id="271" r:id="rId20"/>
    <p:sldId id="26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7" orient="horz" pos="2500" userDrawn="1">
          <p15:clr>
            <a:srgbClr val="A4A3A4"/>
          </p15:clr>
        </p15:guide>
        <p15:guide id="8" pos="495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1E4"/>
    <a:srgbClr val="B8D3E8"/>
    <a:srgbClr val="197DCE"/>
    <a:srgbClr val="BC7FBB"/>
    <a:srgbClr val="7FC6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84E427A-3D55-4303-BF80-6455036E1DE7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7" autoAdjust="0"/>
    <p:restoredTop sz="94291" autoAdjust="0"/>
  </p:normalViewPr>
  <p:slideViewPr>
    <p:cSldViewPr snapToGrid="0" showGuides="1">
      <p:cViewPr varScale="1">
        <p:scale>
          <a:sx n="63" d="100"/>
          <a:sy n="63" d="100"/>
        </p:scale>
        <p:origin x="72" y="132"/>
      </p:cViewPr>
      <p:guideLst>
        <p:guide pos="3840"/>
        <p:guide orient="horz" pos="2500"/>
        <p:guide pos="495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8" d="100"/>
          <a:sy n="58" d="100"/>
        </p:scale>
        <p:origin x="2965" y="4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08B8B31-1CFE-4A78-A796-40061C1B29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F5D168-A009-4B34-B08F-277E0D6ABD9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D47A4C-1800-412B-9042-C93F1924AECC}" type="datetimeFigureOut">
              <a:rPr lang="en-US" smtClean="0"/>
              <a:t>11/12/2020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0C826E-30C5-4DD2-97CD-F700F8EBBFC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1BE32A-EDDE-428D-8FA7-84F681D978C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81FD62-43B6-432F-96E1-BCDE3916E1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3833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0EB3D-2307-4317-8A1D-B47FA45245F0}" type="datetimeFigureOut">
              <a:rPr lang="en-US" noProof="0" smtClean="0"/>
              <a:t>11/12/2020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D78A92-0141-4330-8F3E-FAADFAC23844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48887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smtClean="0"/>
              <a:t>11/12/2020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 descr="View of a mountain range">
            <a:extLst>
              <a:ext uri="{FF2B5EF4-FFF2-40B4-BE49-F238E27FC236}">
                <a16:creationId xmlns:a16="http://schemas.microsoft.com/office/drawing/2014/main" id="{B2C7FD29-3DED-451E-8D53-B11D09343996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EA91479-43D5-45DC-A550-BFA3DD8186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70000"/>
                </a:schemeClr>
              </a:gs>
              <a:gs pos="100000">
                <a:schemeClr val="accent3">
                  <a:alpha val="7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834BCC0-CA81-42B4-A434-46C1F74F32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79848" y="4453465"/>
            <a:ext cx="2432304" cy="64008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13626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MM.DD.20XX</a:t>
            </a:r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02350285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MM.DD.20XX</a:t>
            </a:r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365147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 with 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View of a mountain range">
            <a:extLst>
              <a:ext uri="{FF2B5EF4-FFF2-40B4-BE49-F238E27FC236}">
                <a16:creationId xmlns:a16="http://schemas.microsoft.com/office/drawing/2014/main" id="{1DAC5403-E1D0-4032-A9FE-410B2982643C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846C517-01CF-4924-81A5-DAD4CE0BF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70000"/>
                </a:schemeClr>
              </a:gs>
              <a:gs pos="100000">
                <a:schemeClr val="accent3">
                  <a:alpha val="7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21" name="Text Placeholder 26">
            <a:extLst>
              <a:ext uri="{FF2B5EF4-FFF2-40B4-BE49-F238E27FC236}">
                <a16:creationId xmlns:a16="http://schemas.microsoft.com/office/drawing/2014/main" id="{E013E669-E15F-4096-81CC-6637C4A9F9E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912235" y="1680191"/>
            <a:ext cx="4367531" cy="324417"/>
          </a:xfrm>
        </p:spPr>
        <p:txBody>
          <a:bodyPr>
            <a:noAutofit/>
          </a:bodyPr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noProof="0"/>
              <a:t>20XX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9AD403-A15F-4A2F-B050-AB874136E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7021" y="2107415"/>
            <a:ext cx="10117959" cy="2281355"/>
          </a:xfrm>
        </p:spPr>
        <p:txBody>
          <a:bodyPr>
            <a:noAutofit/>
          </a:bodyPr>
          <a:lstStyle>
            <a:lvl1pPr algn="ctr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PRESENTATION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23" name="Text Placeholder 26">
            <a:extLst>
              <a:ext uri="{FF2B5EF4-FFF2-40B4-BE49-F238E27FC236}">
                <a16:creationId xmlns:a16="http://schemas.microsoft.com/office/drawing/2014/main" id="{5BB088E3-63C1-423F-A939-150B8E1F87A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912235" y="1333943"/>
            <a:ext cx="4367531" cy="324417"/>
          </a:xfrm>
        </p:spPr>
        <p:txBody>
          <a:bodyPr>
            <a:noAutofit/>
          </a:bodyPr>
          <a:lstStyle>
            <a:lvl1pPr marL="0" indent="0" algn="ctr">
              <a:buNone/>
              <a:defRPr sz="2300" b="0" i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noProof="0"/>
              <a:t>Month</a:t>
            </a:r>
          </a:p>
        </p:txBody>
      </p:sp>
      <p:sp>
        <p:nvSpPr>
          <p:cNvPr id="36" name="Text Placeholder 14">
            <a:extLst>
              <a:ext uri="{FF2B5EF4-FFF2-40B4-BE49-F238E27FC236}">
                <a16:creationId xmlns:a16="http://schemas.microsoft.com/office/drawing/2014/main" id="{2A3D73F7-77EC-4576-B541-20C032F462DC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1050857" y="4720037"/>
            <a:ext cx="10090287" cy="1101897"/>
          </a:xfrm>
        </p:spPr>
        <p:txBody>
          <a:bodyPr>
            <a:noAutofit/>
          </a:bodyPr>
          <a:lstStyle>
            <a:lvl1pPr marL="0" indent="0" algn="ctr">
              <a:buNone/>
              <a:defRPr sz="3500" b="0" i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Presentation</a:t>
            </a:r>
            <a:br>
              <a:rPr lang="en-US" noProof="0"/>
            </a:br>
            <a:r>
              <a:rPr lang="en-US" noProof="0"/>
              <a:t>Tagline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91BBC0-FAFE-4A57-9925-6182B74C4C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79848" y="4453465"/>
            <a:ext cx="2432304" cy="64008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048974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, Subtitle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View of a lake with pine trees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128016"/>
            <a:ext cx="685800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97552-E3A8-41F6-B00B-4A39A247A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248" y="1169256"/>
            <a:ext cx="5285914" cy="782638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TEXT LAYOUT 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028AD4F5-2320-4533-9EC4-9832091E65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1248" y="2136036"/>
            <a:ext cx="5285914" cy="857098"/>
          </a:xfrm>
        </p:spPr>
        <p:txBody>
          <a:bodyPr>
            <a:normAutofit/>
          </a:bodyPr>
          <a:lstStyle>
            <a:lvl1pPr marL="0" indent="0" algn="l">
              <a:buNone/>
              <a:defRPr sz="2300">
                <a:solidFill>
                  <a:schemeClr val="bg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5026" y="1992586"/>
            <a:ext cx="442800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302F0820-F94A-40EF-B3BE-26CD0CB5517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199" y="3100269"/>
            <a:ext cx="5288963" cy="2588637"/>
          </a:xfrm>
        </p:spPr>
        <p:txBody>
          <a:bodyPr lIns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864547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Close up view of lake edge with mountain range background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128016"/>
            <a:ext cx="11932920" cy="3319272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97552-E3A8-41F6-B00B-4A39A247A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248" y="1093460"/>
            <a:ext cx="5320386" cy="782638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TEXT LAYOUT 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028AD4F5-2320-4533-9EC4-9832091E65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1248" y="2060240"/>
            <a:ext cx="5320386" cy="882524"/>
          </a:xfrm>
        </p:spPr>
        <p:txBody>
          <a:bodyPr>
            <a:normAutofit/>
          </a:bodyPr>
          <a:lstStyle>
            <a:lvl1pPr marL="0" indent="0" algn="l">
              <a:buNone/>
              <a:defRPr sz="2300">
                <a:solidFill>
                  <a:schemeClr val="bg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4693" y="1916790"/>
            <a:ext cx="450000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4B6CBCCA-9781-462D-AF43-C6AAE3D1AA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17897" y="1125545"/>
            <a:ext cx="4707842" cy="1849304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50009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Secti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Unpaved road lined with trees, mountain side drive">
            <a:extLst>
              <a:ext uri="{FF2B5EF4-FFF2-40B4-BE49-F238E27FC236}">
                <a16:creationId xmlns:a16="http://schemas.microsoft.com/office/drawing/2014/main" id="{EC40FB52-44A8-43D1-8B33-F4E55A83AC38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4ACA68-1C2C-4C4D-9CB4-1C8BF3E03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99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A140A0-8435-451E-9A8E-9C33B97E1B1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DD90A-F598-4982-8244-00A2189F77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3373955-AB5B-4186-8098-9DBA0AB2650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59649" y="2738211"/>
            <a:ext cx="4183650" cy="454353"/>
          </a:xfrm>
        </p:spPr>
        <p:txBody>
          <a:bodyPr>
            <a:noAutofit/>
          </a:bodyPr>
          <a:lstStyle>
            <a:lvl1pPr marL="0" indent="0">
              <a:buNone/>
              <a:defRPr sz="3000" b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Section 1 title</a:t>
            </a:r>
          </a:p>
        </p:txBody>
      </p:sp>
      <p:sp>
        <p:nvSpPr>
          <p:cNvPr id="9" name="Text Placeholder 26">
            <a:extLst>
              <a:ext uri="{FF2B5EF4-FFF2-40B4-BE49-F238E27FC236}">
                <a16:creationId xmlns:a16="http://schemas.microsoft.com/office/drawing/2014/main" id="{B534F865-65DF-4129-9CE5-414E2493757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201" y="1835244"/>
            <a:ext cx="10515599" cy="62910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2300" b="0" i="0">
                <a:solidFill>
                  <a:schemeClr val="bg2"/>
                </a:solidFill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23A3472E-32B4-4CAD-B5D0-420AA3FB4CE3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6627121" y="2738211"/>
            <a:ext cx="4183650" cy="454353"/>
          </a:xfrm>
        </p:spPr>
        <p:txBody>
          <a:bodyPr>
            <a:noAutofit/>
          </a:bodyPr>
          <a:lstStyle>
            <a:lvl1pPr marL="0" indent="0">
              <a:buNone/>
              <a:defRPr sz="3000" b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Section 2 title</a:t>
            </a:r>
          </a:p>
        </p:txBody>
      </p:sp>
      <p:sp>
        <p:nvSpPr>
          <p:cNvPr id="11" name="Text Placeholder 26">
            <a:extLst>
              <a:ext uri="{FF2B5EF4-FFF2-40B4-BE49-F238E27FC236}">
                <a16:creationId xmlns:a16="http://schemas.microsoft.com/office/drawing/2014/main" id="{1AEED068-3EA0-4BF4-875C-02473E9EB0C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59649" y="3428501"/>
            <a:ext cx="4365625" cy="2333625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2" name="Text Placeholder 26">
            <a:extLst>
              <a:ext uri="{FF2B5EF4-FFF2-40B4-BE49-F238E27FC236}">
                <a16:creationId xmlns:a16="http://schemas.microsoft.com/office/drawing/2014/main" id="{3590B9DA-A2DF-4AE1-9A98-C7B84F48C3A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27121" y="3428501"/>
            <a:ext cx="4365625" cy="2333625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510C334-F1CE-4CEF-ADC6-D1BADB994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57629"/>
            <a:ext cx="10515600" cy="1325563"/>
          </a:xfrm>
        </p:spPr>
        <p:txBody>
          <a:bodyPr lIns="0" r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COMPARISON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6E88236-C248-4008-9619-75BCE6D34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3F74C5-9ADD-4AE3-BCA5-88726CC2A1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11752" y="1667974"/>
            <a:ext cx="3968496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976966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Image an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83C23D1-BE9A-4E52-9BEF-D55C4CB757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645798" y="6386170"/>
            <a:ext cx="307239" cy="343814"/>
          </a:xfrm>
          <a:prstGeom prst="rect">
            <a:avLst/>
          </a:prstGeom>
          <a:noFill/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128016"/>
            <a:ext cx="11932920" cy="236829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4" name="Text Placeholder 26">
            <a:extLst>
              <a:ext uri="{FF2B5EF4-FFF2-40B4-BE49-F238E27FC236}">
                <a16:creationId xmlns:a16="http://schemas.microsoft.com/office/drawing/2014/main" id="{B33A3032-1037-4342-827F-CF134997826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201" y="1835244"/>
            <a:ext cx="10515599" cy="62910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2300" b="0" i="0">
                <a:solidFill>
                  <a:schemeClr val="bg2"/>
                </a:solidFill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FD6F6A17-AFDC-40C7-9D63-50FA052A16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57629"/>
            <a:ext cx="10515600" cy="1325563"/>
          </a:xfrm>
        </p:spPr>
        <p:txBody>
          <a:bodyPr lIns="0" r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BIG IMAGE SLIDE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668B9DC-C6AF-45D4-BBA3-A5EF781EA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59708" y="1667974"/>
            <a:ext cx="4672584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414655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Medi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Unpaved road lined with trees, mountain side drive">
            <a:extLst>
              <a:ext uri="{FF2B5EF4-FFF2-40B4-BE49-F238E27FC236}">
                <a16:creationId xmlns:a16="http://schemas.microsoft.com/office/drawing/2014/main" id="{EC40FB52-44A8-43D1-8B33-F4E55A83AC38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4ACA68-1C2C-4C4D-9CB4-1C8BF3E03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A140A0-8435-451E-9A8E-9C33B97E1B1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DD90A-F598-4982-8244-00A2189F77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510C334-F1CE-4CEF-ADC6-D1BADB994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68873"/>
            <a:ext cx="10515600" cy="1325563"/>
          </a:xfrm>
        </p:spPr>
        <p:txBody>
          <a:bodyPr lIns="0" r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VIDEO SLIDE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6E88236-C248-4008-9619-75BCE6D34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6" name="Media Placeholder 7">
            <a:extLst>
              <a:ext uri="{FF2B5EF4-FFF2-40B4-BE49-F238E27FC236}">
                <a16:creationId xmlns:a16="http://schemas.microsoft.com/office/drawing/2014/main" id="{A11F77F4-4B16-4503-B9B6-AE22C686E3E3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1395984" y="1497770"/>
            <a:ext cx="9400032" cy="4215384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media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005300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ank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View of a lake and mountain range">
            <a:extLst>
              <a:ext uri="{FF2B5EF4-FFF2-40B4-BE49-F238E27FC236}">
                <a16:creationId xmlns:a16="http://schemas.microsoft.com/office/drawing/2014/main" id="{1DAC5403-E1D0-4032-A9FE-410B2982643C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846C517-01CF-4924-81A5-DAD4CE0BF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99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6" name="Text Placeholder 26">
            <a:extLst>
              <a:ext uri="{FF2B5EF4-FFF2-40B4-BE49-F238E27FC236}">
                <a16:creationId xmlns:a16="http://schemas.microsoft.com/office/drawing/2014/main" id="{82190F1B-1701-4806-870F-8FC7F32FE4A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912235" y="4222968"/>
            <a:ext cx="4367531" cy="474519"/>
          </a:xfrm>
        </p:spPr>
        <p:txBody>
          <a:bodyPr>
            <a:noAutofit/>
          </a:bodyPr>
          <a:lstStyle>
            <a:lvl1pPr marL="0" indent="0" algn="ctr">
              <a:buNone/>
              <a:defRPr sz="35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noProof="0"/>
              <a:t>+7 678-555-0128</a:t>
            </a:r>
          </a:p>
        </p:txBody>
      </p:sp>
      <p:sp>
        <p:nvSpPr>
          <p:cNvPr id="18" name="Text Placeholder 26">
            <a:extLst>
              <a:ext uri="{FF2B5EF4-FFF2-40B4-BE49-F238E27FC236}">
                <a16:creationId xmlns:a16="http://schemas.microsoft.com/office/drawing/2014/main" id="{972B7F81-5409-42D9-B44C-88D9CBD9BAD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912235" y="3927698"/>
            <a:ext cx="4367531" cy="288000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noProof="0"/>
              <a:t>Phone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FAA54554-5CE2-43AD-979D-F095482C49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50857" y="2655074"/>
            <a:ext cx="10090287" cy="606659"/>
          </a:xfrm>
        </p:spPr>
        <p:txBody>
          <a:bodyPr>
            <a:noAutofit/>
          </a:bodyPr>
          <a:lstStyle>
            <a:lvl1pPr marL="0" indent="0" algn="ctr">
              <a:buNone/>
              <a:defRPr sz="3500" b="0" i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Alexander Martensson</a:t>
            </a:r>
          </a:p>
        </p:txBody>
      </p:sp>
      <p:sp>
        <p:nvSpPr>
          <p:cNvPr id="20" name="Text Placeholder 26">
            <a:extLst>
              <a:ext uri="{FF2B5EF4-FFF2-40B4-BE49-F238E27FC236}">
                <a16:creationId xmlns:a16="http://schemas.microsoft.com/office/drawing/2014/main" id="{A1D8F0C1-128A-435B-8585-F0B32496EC7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135722" y="5230723"/>
            <a:ext cx="5920556" cy="474519"/>
          </a:xfrm>
        </p:spPr>
        <p:txBody>
          <a:bodyPr>
            <a:noAutofit/>
          </a:bodyPr>
          <a:lstStyle>
            <a:lvl1pPr marL="0" indent="0" algn="ctr">
              <a:buNone/>
              <a:defRPr sz="35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noProof="0"/>
              <a:t>martensson@example.com</a:t>
            </a:r>
          </a:p>
        </p:txBody>
      </p:sp>
      <p:sp>
        <p:nvSpPr>
          <p:cNvPr id="22" name="Text Placeholder 26">
            <a:extLst>
              <a:ext uri="{FF2B5EF4-FFF2-40B4-BE49-F238E27FC236}">
                <a16:creationId xmlns:a16="http://schemas.microsoft.com/office/drawing/2014/main" id="{90B48E8B-E525-4852-9167-5281C64B1C3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912235" y="4929014"/>
            <a:ext cx="4367531" cy="288000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noProof="0"/>
              <a:t>Email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0C5EB90F-1ADD-412B-9044-2CC607B786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0856" y="993494"/>
            <a:ext cx="10104124" cy="1517356"/>
          </a:xfrm>
        </p:spPr>
        <p:txBody>
          <a:bodyPr>
            <a:noAutofit/>
          </a:bodyPr>
          <a:lstStyle>
            <a:lvl1pPr algn="ctr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THANK YOU!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40A1271-E1E7-40AB-9552-9B4249544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156204" y="2421953"/>
            <a:ext cx="5879592" cy="64008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163783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E88C711-3D16-496B-BF96-001A0C0A3A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682374" y="6430061"/>
            <a:ext cx="241402" cy="197510"/>
          </a:xfrm>
          <a:prstGeom prst="rect">
            <a:avLst/>
          </a:prstGeom>
          <a:noFill/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3410712"/>
            <a:ext cx="11932920" cy="3319272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99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97552-E3A8-41F6-B00B-4A39A247A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981036"/>
            <a:ext cx="10515600" cy="782638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DIVIDER SLIDE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70604" y="4804366"/>
            <a:ext cx="4050792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F4F6DD4A-6071-4D11-ABDB-28EA5AC8715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942478"/>
            <a:ext cx="10515600" cy="45908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lang="en-US" sz="2300">
                <a:solidFill>
                  <a:schemeClr val="bg2"/>
                </a:solidFill>
              </a:defRPr>
            </a:lvl1pPr>
          </a:lstStyle>
          <a:p>
            <a:pPr marL="228600" lvl="0" indent="-228600" algn="ctr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23477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MM.DD.20XX</a:t>
            </a:r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7" name="Rectangle 6" descr="View of a lake and mountain range">
            <a:extLst>
              <a:ext uri="{FF2B5EF4-FFF2-40B4-BE49-F238E27FC236}">
                <a16:creationId xmlns:a16="http://schemas.microsoft.com/office/drawing/2014/main" id="{0C8EC1B2-CF5B-45F4-9737-BAF27DF9CB11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91E018F-5797-47E4-9B1D-7D1F9FA6DC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39" y="128016"/>
            <a:ext cx="11932919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4094433-AFED-4380-BE83-37222A0ACD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6D2987C-EA64-415C-8F36-91C1A2A8DA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5026" y="1747488"/>
            <a:ext cx="442800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743191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View of a mountain range">
            <a:extLst>
              <a:ext uri="{FF2B5EF4-FFF2-40B4-BE49-F238E27FC236}">
                <a16:creationId xmlns:a16="http://schemas.microsoft.com/office/drawing/2014/main" id="{1DAC5403-E1D0-4032-A9FE-410B2982643C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846C517-01CF-4924-81A5-DAD4CE0BF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70000"/>
                </a:schemeClr>
              </a:gs>
              <a:gs pos="100000">
                <a:schemeClr val="accent3">
                  <a:alpha val="7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9AD403-A15F-4A2F-B050-AB874136E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7021" y="2107415"/>
            <a:ext cx="10117959" cy="2281355"/>
          </a:xfrm>
        </p:spPr>
        <p:txBody>
          <a:bodyPr>
            <a:noAutofit/>
          </a:bodyPr>
          <a:lstStyle>
            <a:lvl1pPr algn="ctr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PRESENTATION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91BBC0-FAFE-4A57-9925-6182B74C4C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79848" y="4453465"/>
            <a:ext cx="2432304" cy="64008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08214E67-DE9D-42F7-B713-798383BBD1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37021" y="4720036"/>
            <a:ext cx="10117959" cy="1101898"/>
          </a:xfrm>
        </p:spPr>
        <p:txBody>
          <a:bodyPr vert="horz" lIns="91440" tIns="45720" rIns="91440" bIns="45720" rtlCol="0">
            <a:noAutofit/>
          </a:bodyPr>
          <a:lstStyle>
            <a:lvl1pPr marL="0" indent="0" algn="ctr">
              <a:buNone/>
              <a:defRPr lang="en-US" sz="3500" b="0" i="0" dirty="0">
                <a:solidFill>
                  <a:schemeClr val="bg2"/>
                </a:solidFill>
              </a:defRPr>
            </a:lvl1pPr>
          </a:lstStyle>
          <a:p>
            <a:pPr marL="228600" lvl="0" indent="-228600" algn="ctr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385532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39" y="128016"/>
            <a:ext cx="11932919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5026" y="1747488"/>
            <a:ext cx="442800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1B00995-C0FC-4EC6-A9B0-828FB28FC47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1A54DF2-9EE6-43F7-A586-88CA6C624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351147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39" y="128016"/>
            <a:ext cx="11932919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5026" y="1747488"/>
            <a:ext cx="442800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1A54DF2-9EE6-43F7-A586-88CA6C624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122F4F2-F130-4DBE-B244-1D59BBE5CD9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4CE5575-876A-4335-83ED-6B346DA1B4D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250358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39" y="128016"/>
            <a:ext cx="11932919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5026" y="1747488"/>
            <a:ext cx="442800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1A54DF2-9EE6-43F7-A586-88CA6C624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1F82F6E-10E8-4A58-9655-E18D14D790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840863"/>
            <a:ext cx="5157787" cy="664211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C2F6C18E-5BCB-42EF-9310-5BD6E011DF2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9BA2923F-D123-40C6-A193-B86D683D5B51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840863"/>
            <a:ext cx="5183188" cy="6642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8305C175-94AC-44DD-9321-0A8DBDF22DA9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9988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39" y="128016"/>
            <a:ext cx="11932919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5026" y="2105709"/>
            <a:ext cx="374904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1C3E675-6E45-4A81-AEA3-D36388222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E4B599D-7641-40C1-8DAE-110A36403CF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177592"/>
            <a:ext cx="3932237" cy="3691396"/>
          </a:xfrm>
        </p:spPr>
        <p:txBody>
          <a:bodyPr/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709FEF38-E3A7-4527-97CB-AF528BAEBA8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0012" y="457200"/>
            <a:ext cx="6172200" cy="5408613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279474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39" y="128016"/>
            <a:ext cx="11932919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5026" y="2105709"/>
            <a:ext cx="374904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1C3E675-6E45-4A81-AEA3-D36388222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E4B599D-7641-40C1-8DAE-110A36403CF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177592"/>
            <a:ext cx="3932237" cy="3691396"/>
          </a:xfrm>
        </p:spPr>
        <p:txBody>
          <a:bodyPr/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1B69B4CE-EB2F-46CF-9A80-64E44E5E95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98307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Unpaved road lined with trees, mountain side drive">
            <a:extLst>
              <a:ext uri="{FF2B5EF4-FFF2-40B4-BE49-F238E27FC236}">
                <a16:creationId xmlns:a16="http://schemas.microsoft.com/office/drawing/2014/main" id="{EC40FB52-44A8-43D1-8B33-F4E55A83AC38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4ACA68-1C2C-4C4D-9CB4-1C8BF3E03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99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A140A0-8435-451E-9A8E-9C33B97E1B1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DD90A-F598-4982-8244-00A2189F77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6E88236-C248-4008-9619-75BCE6D34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3F74C5-9ADD-4AE3-BCA5-88726CC2A1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12920" y="1667974"/>
            <a:ext cx="356616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2B3756-19E0-4B2F-B1D5-7664E0B38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183200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Unpaved road lined with trees, mountain side drive">
            <a:extLst>
              <a:ext uri="{FF2B5EF4-FFF2-40B4-BE49-F238E27FC236}">
                <a16:creationId xmlns:a16="http://schemas.microsoft.com/office/drawing/2014/main" id="{EC40FB52-44A8-43D1-8B33-F4E55A83AC38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4ACA68-1C2C-4C4D-9CB4-1C8BF3E03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99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A140A0-8435-451E-9A8E-9C33B97E1B1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DD90A-F598-4982-8244-00A2189F77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6E88236-C248-4008-9619-75BCE6D34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263062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n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64ACA68-1C2C-4C4D-9CB4-1C8BF3E03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510C334-F1CE-4CEF-ADC6-D1BADB994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57629"/>
            <a:ext cx="10515600" cy="1325563"/>
          </a:xfrm>
        </p:spPr>
        <p:txBody>
          <a:bodyPr lIns="0" r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HOW TO USE THIS TEMPLATE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3F74C5-9ADD-4AE3-BCA5-88726CC2A1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017776" y="1667974"/>
            <a:ext cx="8156448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1" name="Text Placeholder 21">
            <a:extLst>
              <a:ext uri="{FF2B5EF4-FFF2-40B4-BE49-F238E27FC236}">
                <a16:creationId xmlns:a16="http://schemas.microsoft.com/office/drawing/2014/main" id="{10000CCD-6AFF-4E65-8858-5502306E581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55578" y="1960171"/>
            <a:ext cx="882686" cy="10922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1</a:t>
            </a:r>
          </a:p>
        </p:txBody>
      </p:sp>
      <p:sp>
        <p:nvSpPr>
          <p:cNvPr id="32" name="Text Placeholder 24">
            <a:extLst>
              <a:ext uri="{FF2B5EF4-FFF2-40B4-BE49-F238E27FC236}">
                <a16:creationId xmlns:a16="http://schemas.microsoft.com/office/drawing/2014/main" id="{D5D777E5-98F6-416A-8D23-3399269D85C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42535" y="1984171"/>
            <a:ext cx="3103110" cy="103235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3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3" name="Text Placeholder 21">
            <a:extLst>
              <a:ext uri="{FF2B5EF4-FFF2-40B4-BE49-F238E27FC236}">
                <a16:creationId xmlns:a16="http://schemas.microsoft.com/office/drawing/2014/main" id="{C979BADF-99B5-4C91-AAE5-FC2C4DBEDE2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20642" y="1960171"/>
            <a:ext cx="882686" cy="10922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2</a:t>
            </a:r>
          </a:p>
        </p:txBody>
      </p:sp>
      <p:sp>
        <p:nvSpPr>
          <p:cNvPr id="34" name="Text Placeholder 24">
            <a:extLst>
              <a:ext uri="{FF2B5EF4-FFF2-40B4-BE49-F238E27FC236}">
                <a16:creationId xmlns:a16="http://schemas.microsoft.com/office/drawing/2014/main" id="{6706F6A2-1599-4D73-9288-3ECEACDDCAE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77939" y="1984171"/>
            <a:ext cx="2243918" cy="103235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3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BAE5E245-1702-4722-895D-0808BB0A86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06755" y="1977950"/>
            <a:ext cx="882686" cy="10922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3</a:t>
            </a:r>
          </a:p>
        </p:txBody>
      </p:sp>
      <p:sp>
        <p:nvSpPr>
          <p:cNvPr id="36" name="Text Placeholder 24">
            <a:extLst>
              <a:ext uri="{FF2B5EF4-FFF2-40B4-BE49-F238E27FC236}">
                <a16:creationId xmlns:a16="http://schemas.microsoft.com/office/drawing/2014/main" id="{3701E665-3CED-413C-BAC6-CE003B1494E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64052" y="2001950"/>
            <a:ext cx="2959116" cy="103235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3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7" name="Text Placeholder 24">
            <a:extLst>
              <a:ext uri="{FF2B5EF4-FFF2-40B4-BE49-F238E27FC236}">
                <a16:creationId xmlns:a16="http://schemas.microsoft.com/office/drawing/2014/main" id="{E01406B4-D44B-4D1E-91F3-D87541EAD4C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20059" y="310399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8" name="Text Placeholder 24">
            <a:extLst>
              <a:ext uri="{FF2B5EF4-FFF2-40B4-BE49-F238E27FC236}">
                <a16:creationId xmlns:a16="http://schemas.microsoft.com/office/drawing/2014/main" id="{9AAD5CF9-9A59-4C5F-8C29-B92AD601211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718684" y="310399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9" name="Text Placeholder 24">
            <a:extLst>
              <a:ext uri="{FF2B5EF4-FFF2-40B4-BE49-F238E27FC236}">
                <a16:creationId xmlns:a16="http://schemas.microsoft.com/office/drawing/2014/main" id="{C6725172-65CC-4645-B23F-E77886468F3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94793" y="3103993"/>
            <a:ext cx="2599197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0" name="Text Placeholder 24">
            <a:extLst>
              <a:ext uri="{FF2B5EF4-FFF2-40B4-BE49-F238E27FC236}">
                <a16:creationId xmlns:a16="http://schemas.microsoft.com/office/drawing/2014/main" id="{0EA5E6CA-5C78-4B75-BA22-59750E7D450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876955" y="3102450"/>
            <a:ext cx="3726423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1" name="Text Placeholder 24">
            <a:extLst>
              <a:ext uri="{FF2B5EF4-FFF2-40B4-BE49-F238E27FC236}">
                <a16:creationId xmlns:a16="http://schemas.microsoft.com/office/drawing/2014/main" id="{E1C61752-F57C-4FBF-93F3-06F43CCA43C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657040" y="5751926"/>
            <a:ext cx="8877920" cy="470478"/>
          </a:xfrm>
        </p:spPr>
        <p:txBody>
          <a:bodyPr>
            <a:normAutofit/>
          </a:bodyPr>
          <a:lstStyle>
            <a:lvl1pPr marL="0" indent="0" algn="ctr">
              <a:buNone/>
              <a:defRPr sz="1600" b="0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2" name="Text Placeholder 24">
            <a:extLst>
              <a:ext uri="{FF2B5EF4-FFF2-40B4-BE49-F238E27FC236}">
                <a16:creationId xmlns:a16="http://schemas.microsoft.com/office/drawing/2014/main" id="{E0232175-FB97-4039-8136-B9DD27441C0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94791" y="5070254"/>
            <a:ext cx="2599199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3" name="Text Placeholder 24">
            <a:extLst>
              <a:ext uri="{FF2B5EF4-FFF2-40B4-BE49-F238E27FC236}">
                <a16:creationId xmlns:a16="http://schemas.microsoft.com/office/drawing/2014/main" id="{6E5262C3-0603-403F-AB36-FB4EB9FC7BC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90713" y="5070254"/>
            <a:ext cx="3712665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4" name="Picture Placeholder 12">
            <a:extLst>
              <a:ext uri="{FF2B5EF4-FFF2-40B4-BE49-F238E27FC236}">
                <a16:creationId xmlns:a16="http://schemas.microsoft.com/office/drawing/2014/main" id="{D2FBACFC-8B68-4A37-95A4-26BE5A23D759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020058" y="3976866"/>
            <a:ext cx="3273552" cy="161848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6" name="Picture Placeholder 12">
            <a:extLst>
              <a:ext uri="{FF2B5EF4-FFF2-40B4-BE49-F238E27FC236}">
                <a16:creationId xmlns:a16="http://schemas.microsoft.com/office/drawing/2014/main" id="{5A6A36C6-8489-4333-927A-141D8F98AE50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794792" y="4041034"/>
            <a:ext cx="2599199" cy="89611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7" name="Picture Placeholder 9">
            <a:extLst>
              <a:ext uri="{FF2B5EF4-FFF2-40B4-BE49-F238E27FC236}">
                <a16:creationId xmlns:a16="http://schemas.microsoft.com/office/drawing/2014/main" id="{BB2DF986-C446-4302-9099-B1512AD5D8C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7876955" y="4041034"/>
            <a:ext cx="2599200" cy="8964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1389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MM.DD.20XX</a:t>
            </a:r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4670129A-AED1-4B4C-825B-03C1489AFF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682374" y="6430061"/>
            <a:ext cx="241402" cy="197510"/>
          </a:xfrm>
          <a:prstGeom prst="rect">
            <a:avLst/>
          </a:prstGeom>
          <a:noFill/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2" name="Rectangle 11" descr="View of a lake and mountain range">
            <a:extLst>
              <a:ext uri="{FF2B5EF4-FFF2-40B4-BE49-F238E27FC236}">
                <a16:creationId xmlns:a16="http://schemas.microsoft.com/office/drawing/2014/main" id="{C1CC5FE8-12C0-4BF9-8285-E6EBD1EC3551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78B4CA5-6F9B-48B0-B2E5-0F11723AED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3410712"/>
            <a:ext cx="11932920" cy="3319272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99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1FD796F-6FF2-4F21-9D3F-6EABB6A82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55079FE-148D-47F3-BD9A-1A69C13BD0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70604" y="4804366"/>
            <a:ext cx="4050792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60915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MM.DD.20XX</a:t>
            </a:r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8" name="Rectangle 7" descr="View of a lake and mountain range">
            <a:extLst>
              <a:ext uri="{FF2B5EF4-FFF2-40B4-BE49-F238E27FC236}">
                <a16:creationId xmlns:a16="http://schemas.microsoft.com/office/drawing/2014/main" id="{C9327617-A298-497C-BF72-A320F23EB523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8E9686D-CDD3-449B-ABB2-053A6FF81F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39" y="128016"/>
            <a:ext cx="11932919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AADB53B-93FA-4E49-99FA-8D64AD66B4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5CA6148-732E-464B-A34A-23265DEA21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5026" y="1747488"/>
            <a:ext cx="442800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79633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MM.DD.20XX</a:t>
            </a:r>
            <a:endParaRPr lang="en-US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1" name="Rectangle 10" descr="View of a lake and mountain range">
            <a:extLst>
              <a:ext uri="{FF2B5EF4-FFF2-40B4-BE49-F238E27FC236}">
                <a16:creationId xmlns:a16="http://schemas.microsoft.com/office/drawing/2014/main" id="{7A921ED0-6D41-4D88-A755-512E627E923C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2C50DCC-7943-46FA-ADDE-29FE5B76A4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39" y="128016"/>
            <a:ext cx="11932919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B629553-1842-4D1C-AA15-22D8DF541A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A00A4E7-DFAA-4496-BC9B-57C46B9481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5026" y="1747488"/>
            <a:ext cx="442800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64601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MM.DD.20XX</a:t>
            </a:r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6" name="Rectangle 5" descr="Unpaved road lined with trees, mountain side drive">
            <a:extLst>
              <a:ext uri="{FF2B5EF4-FFF2-40B4-BE49-F238E27FC236}">
                <a16:creationId xmlns:a16="http://schemas.microsoft.com/office/drawing/2014/main" id="{98DF933D-A82C-45F9-83D9-50302DF115AB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4271E8A-D48C-40EB-B804-733488B8C2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99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11D285E-F2E4-4121-B027-68E6A05672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D0CB32C-6715-44B1-AEE0-B8F769C627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12920" y="1667974"/>
            <a:ext cx="356616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07045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MM.DD.20XX</a:t>
            </a:r>
            <a:endParaRPr lang="en-US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Rectangle 4" descr="Unpaved road lined with trees, mountain side drive">
            <a:extLst>
              <a:ext uri="{FF2B5EF4-FFF2-40B4-BE49-F238E27FC236}">
                <a16:creationId xmlns:a16="http://schemas.microsoft.com/office/drawing/2014/main" id="{47B672DC-4B95-42AC-B7C6-3AB287A92D88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B99694-FD70-461D-96B7-43AFB3E690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99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1FEBC80-9239-459E-A6A1-C3BEB8658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01734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MM.DD.20XX</a:t>
            </a:r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Rectangle 8" descr="View of a lake and mountain range">
            <a:extLst>
              <a:ext uri="{FF2B5EF4-FFF2-40B4-BE49-F238E27FC236}">
                <a16:creationId xmlns:a16="http://schemas.microsoft.com/office/drawing/2014/main" id="{6C1CD05F-AFFF-4024-A4A2-12CF5D8EA63E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A71A1BF-C11A-4968-9DA7-01ACFF5F85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39" y="128016"/>
            <a:ext cx="11932919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2B4C01C-FAA7-43F7-9448-03DBD80E70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F9F873-72B2-41CF-93C4-75B7C85EE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5026" y="2105709"/>
            <a:ext cx="374904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68815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MM.DD.20XX</a:t>
            </a:r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 descr="View of a lake and mountain range">
            <a:extLst>
              <a:ext uri="{FF2B5EF4-FFF2-40B4-BE49-F238E27FC236}">
                <a16:creationId xmlns:a16="http://schemas.microsoft.com/office/drawing/2014/main" id="{CF019EF2-0C06-40FC-BF31-A11D56A3D7F4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F584C67-6C79-4DB5-B908-ECD6B28990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39" y="128016"/>
            <a:ext cx="11932919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5E335B3-4379-445C-8B3A-49D4A524BF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01475A0-2B41-409B-8D15-D08A2ADB2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5026" y="2105709"/>
            <a:ext cx="374904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35567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0">
            <a:alphaModFix amt="49000"/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r>
              <a:rPr lang="en-US" noProof="0"/>
              <a:t>MM.DD.20XX</a:t>
            </a:r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8538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41" r:id="rId16"/>
    <p:sldLayoutId id="2147483742" r:id="rId17"/>
    <p:sldLayoutId id="2147483743" r:id="rId18"/>
    <p:sldLayoutId id="2147483677" r:id="rId19"/>
    <p:sldLayoutId id="2147483689" r:id="rId20"/>
    <p:sldLayoutId id="2147483690" r:id="rId21"/>
    <p:sldLayoutId id="2147483691" r:id="rId22"/>
    <p:sldLayoutId id="2147483692" r:id="rId23"/>
    <p:sldLayoutId id="2147483693" r:id="rId24"/>
    <p:sldLayoutId id="2147483694" r:id="rId25"/>
    <p:sldLayoutId id="2147483687" r:id="rId26"/>
    <p:sldLayoutId id="2147483695" r:id="rId27"/>
    <p:sldLayoutId id="2147483688" r:id="rId28"/>
  </p:sldLayoutIdLst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72" userDrawn="1">
          <p15:clr>
            <a:srgbClr val="F26B43"/>
          </p15:clr>
        </p15:guide>
        <p15:guide id="2" pos="574" userDrawn="1">
          <p15:clr>
            <a:srgbClr val="F26B43"/>
          </p15:clr>
        </p15:guide>
        <p15:guide id="3" pos="7106" userDrawn="1">
          <p15:clr>
            <a:srgbClr val="F26B43"/>
          </p15:clr>
        </p15:guide>
        <p15:guide id="4" orient="horz" pos="3748" userDrawn="1">
          <p15:clr>
            <a:srgbClr val="F26B43"/>
          </p15:clr>
        </p15:guide>
        <p15:guide id="5" pos="4407" userDrawn="1">
          <p15:clr>
            <a:srgbClr val="F26B43"/>
          </p15:clr>
        </p15:guide>
        <p15:guide id="6" pos="3273" userDrawn="1">
          <p15:clr>
            <a:srgbClr val="F26B43"/>
          </p15:clr>
        </p15:guide>
        <p15:guide id="7" pos="384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  <p15:guide id="9" pos="302" userDrawn="1">
          <p15:clr>
            <a:srgbClr val="F26B43"/>
          </p15:clr>
        </p15:guide>
        <p15:guide id="10" pos="737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D65CF0B-BB68-4A49-91EE-96E78E8CAD6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912234" y="866776"/>
            <a:ext cx="4367531" cy="500558"/>
          </a:xfrm>
        </p:spPr>
        <p:txBody>
          <a:bodyPr/>
          <a:lstStyle/>
          <a:p>
            <a:r>
              <a:rPr lang="en-US" dirty="0"/>
              <a:t>2020</a:t>
            </a:r>
            <a:endParaRPr lang="ru-RU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5857963-8D3D-4F24-B535-54652EE09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7021" y="1445641"/>
            <a:ext cx="10117959" cy="2943129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Cub Award Ceremonies during COVID pandemic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70722D-0BC0-4487-812D-1E4E0DEC112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912235" y="457201"/>
            <a:ext cx="4367531" cy="578865"/>
          </a:xfrm>
        </p:spPr>
        <p:txBody>
          <a:bodyPr/>
          <a:lstStyle/>
          <a:p>
            <a:r>
              <a:rPr lang="en-US" dirty="0"/>
              <a:t>November</a:t>
            </a:r>
            <a:endParaRPr lang="ru-RU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23514F-9C9F-4868-A7D9-66CAA07E61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Blue &amp; Golds &amp; Crossovers/</a:t>
            </a:r>
            <a:r>
              <a:rPr lang="en-US" dirty="0" err="1">
                <a:solidFill>
                  <a:schemeClr val="tx1"/>
                </a:solidFill>
              </a:rPr>
              <a:t>Bridgings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3163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F1F869-7372-4C01-A626-993295149E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ED71B1-7851-43AD-8F7D-18071590E8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9B0BE2-2BDB-48DC-AE9B-F3B9BACA824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5776" y="1924051"/>
            <a:ext cx="10515599" cy="403250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FF00"/>
                </a:solidFill>
              </a:rPr>
              <a:t>Samir 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FF00"/>
                </a:solidFill>
              </a:rPr>
              <a:t>Billy 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err="1">
                <a:solidFill>
                  <a:srgbClr val="FFFF00"/>
                </a:solidFill>
              </a:rPr>
              <a:t>Aarun</a:t>
            </a:r>
            <a:r>
              <a:rPr lang="en-US" sz="3200" b="1" dirty="0">
                <a:solidFill>
                  <a:srgbClr val="FFFF00"/>
                </a:solidFill>
              </a:rPr>
              <a:t> 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FF00"/>
                </a:solidFill>
              </a:rPr>
              <a:t>Aidan B.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FF00"/>
                </a:solidFill>
              </a:rPr>
              <a:t>Anastasia 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FF00"/>
                </a:solidFill>
              </a:rPr>
              <a:t>Narendra P.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FF00"/>
                </a:solidFill>
              </a:rPr>
              <a:t>Srikanth 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2C77C5D-1541-4D4C-8CD9-E4CB2D74F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9550"/>
            <a:ext cx="10515600" cy="1952625"/>
          </a:xfrm>
        </p:spPr>
        <p:txBody>
          <a:bodyPr>
            <a:normAutofit/>
          </a:bodyPr>
          <a:lstStyle/>
          <a:p>
            <a:r>
              <a:rPr lang="en-US" sz="6600" dirty="0">
                <a:solidFill>
                  <a:schemeClr val="tx1"/>
                </a:solidFill>
              </a:rPr>
              <a:t>Let’s Congratulate Our </a:t>
            </a:r>
            <a:br>
              <a:rPr lang="en-US" sz="6600" dirty="0">
                <a:solidFill>
                  <a:schemeClr val="tx1"/>
                </a:solidFill>
              </a:rPr>
            </a:br>
            <a:r>
              <a:rPr lang="en-US" sz="6600" dirty="0">
                <a:solidFill>
                  <a:schemeClr val="tx1"/>
                </a:solidFill>
              </a:rPr>
              <a:t>Pack 999 TIGER Scouts</a:t>
            </a:r>
          </a:p>
        </p:txBody>
      </p:sp>
    </p:spTree>
    <p:extLst>
      <p:ext uri="{BB962C8B-B14F-4D97-AF65-F5344CB8AC3E}">
        <p14:creationId xmlns:p14="http://schemas.microsoft.com/office/powerpoint/2010/main" val="38532078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F1F869-7372-4C01-A626-993295149E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ED71B1-7851-43AD-8F7D-18071590E8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9B0BE2-2BDB-48DC-AE9B-F3B9BACA824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201" y="1835244"/>
            <a:ext cx="10515599" cy="4283240"/>
          </a:xfrm>
        </p:spPr>
        <p:txBody>
          <a:bodyPr/>
          <a:lstStyle/>
          <a:p>
            <a:r>
              <a:rPr lang="en-US" sz="3200" dirty="0">
                <a:solidFill>
                  <a:schemeClr val="bg1"/>
                </a:solidFill>
              </a:rPr>
              <a:t>Because Cub Scouts are still earning Ranks and other Advancements!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Purchase and pass out the awards to the families prior to the event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Have a list of the Scouts who have earned their ranks listed on the Screen in a Power Point Slide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2C77C5D-1541-4D4C-8CD9-E4CB2D74F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WHY ELSE DO WE DO BLUE &amp; GOLDS?</a:t>
            </a:r>
          </a:p>
        </p:txBody>
      </p:sp>
    </p:spTree>
    <p:extLst>
      <p:ext uri="{BB962C8B-B14F-4D97-AF65-F5344CB8AC3E}">
        <p14:creationId xmlns:p14="http://schemas.microsoft.com/office/powerpoint/2010/main" val="36154980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F1F869-7372-4C01-A626-993295149E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ED71B1-7851-43AD-8F7D-18071590E8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9B0BE2-2BDB-48DC-AE9B-F3B9BACA824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201" y="1835244"/>
            <a:ext cx="10515599" cy="428324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Your Executive Officer &amp; Charter Organization Representative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Principal of your local grade school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Mayor of your Town/Village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Previous Scouters who were once in the Pack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Your Special Guest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Grandparents, Aunts, Uncles, any/all family members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(just make sure you either require an RSVP so you can </a:t>
            </a:r>
            <a:r>
              <a:rPr lang="en-US" sz="2800" b="1" dirty="0" err="1">
                <a:solidFill>
                  <a:schemeClr val="bg1"/>
                </a:solidFill>
              </a:rPr>
              <a:t>accomodate</a:t>
            </a:r>
            <a:r>
              <a:rPr lang="en-US" sz="2800" b="1" dirty="0">
                <a:solidFill>
                  <a:schemeClr val="bg1"/>
                </a:solidFill>
              </a:rPr>
              <a:t> everyone on the call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2C77C5D-1541-4D4C-8CD9-E4CB2D74F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WHO SHOULD WE INVITE?</a:t>
            </a:r>
          </a:p>
        </p:txBody>
      </p:sp>
    </p:spTree>
    <p:extLst>
      <p:ext uri="{BB962C8B-B14F-4D97-AF65-F5344CB8AC3E}">
        <p14:creationId xmlns:p14="http://schemas.microsoft.com/office/powerpoint/2010/main" val="39065758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8D47D5A-3ECB-4001-8793-3F33EE8835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13</a:t>
            </a:fld>
            <a:endParaRPr lang="en-US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D12849-4036-4286-9D9C-529024961A9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1E1F21-6CCB-42B1-BFB8-471F81D3E1D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	</a:t>
            </a:r>
            <a:r>
              <a:rPr lang="en-US" sz="3200" b="1" dirty="0">
                <a:solidFill>
                  <a:schemeClr val="bg1"/>
                </a:solidFill>
              </a:rPr>
              <a:t>IS IT OKAY TO HOLD A BLUE &amp; GOLD AND CROSSOVER AT THE SAME TIME?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1"/>
                </a:solidFill>
              </a:rPr>
              <a:t>THE ANSWER MAY BE YES, OR NO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1"/>
                </a:solidFill>
              </a:rPr>
              <a:t>SOME HOLD SEPARATE CEREMONIES DUE TO THE TIME INVOLVED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1"/>
                </a:solidFill>
              </a:rPr>
              <a:t>SOME LIKE TO “GET IT ALL DONE IN ONE” SO THEY DO BOTH IN ONE EVENT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1"/>
                </a:solidFill>
              </a:rPr>
              <a:t>ASK YOUR AOL LEADERS WHAT THEY WANT FOR THEIR SCOUTS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82CD259-0443-423B-9047-4A72F0254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CROSSOVER/ BRIDGING CEREMONIES</a:t>
            </a:r>
          </a:p>
        </p:txBody>
      </p:sp>
    </p:spTree>
    <p:extLst>
      <p:ext uri="{BB962C8B-B14F-4D97-AF65-F5344CB8AC3E}">
        <p14:creationId xmlns:p14="http://schemas.microsoft.com/office/powerpoint/2010/main" val="7823396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784B143-AD0E-43B1-9EAA-85578DA92B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14</a:t>
            </a:fld>
            <a:endParaRPr lang="en-US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EB5DA3-721F-4702-9493-8FF2CDAD8FC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30681D-3228-438C-ADC2-6BE0095756C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Have each Den Leader film their AOL’s being presented with their AOL rank either at home or at a local park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Have parents do face painting for their Scouts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you could set up your actual crossover bridge at a local park or someone’s backyard and film the whole event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Make sure you ask your local Troop to be present to welcome the Scouts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You could ask the parents to be present to remove the AOL neckerchief/scarf and have the Boy Scouts place the Troop one on each Scout (use facemasks/shields)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Have someone film the whole event, then you could show parts of this to the other parents at the BNG (don’t show the whole thing…too long)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826B783-0583-4225-8E2C-43FA43255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IDEAS FOR CROSSOVERS/BRIDGINGS</a:t>
            </a:r>
          </a:p>
        </p:txBody>
      </p:sp>
    </p:spTree>
    <p:extLst>
      <p:ext uri="{BB962C8B-B14F-4D97-AF65-F5344CB8AC3E}">
        <p14:creationId xmlns:p14="http://schemas.microsoft.com/office/powerpoint/2010/main" val="15191448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8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279CB0C-AD34-4B6C-BDCD-E248A0FD32E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15</a:t>
            </a:fld>
            <a:endParaRPr lang="en-US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FA6CEC-F551-4E82-BA5D-E49E7FE5A78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C5A59B-1624-47A1-A7DD-AA3BC299371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201" y="1883192"/>
            <a:ext cx="10515599" cy="581157"/>
          </a:xfrm>
        </p:spPr>
        <p:txBody>
          <a:bodyPr/>
          <a:lstStyle/>
          <a:p>
            <a:br>
              <a:rPr lang="en-US" dirty="0">
                <a:solidFill>
                  <a:schemeClr val="tx1"/>
                </a:solidFill>
              </a:rPr>
            </a:br>
            <a:r>
              <a:rPr lang="en-US" sz="5400" dirty="0" err="1">
                <a:solidFill>
                  <a:schemeClr val="bg1"/>
                </a:solidFill>
              </a:rPr>
              <a:t>jennifer</a:t>
            </a:r>
            <a:r>
              <a:rPr lang="en-US" sz="5400" dirty="0">
                <a:solidFill>
                  <a:schemeClr val="bg1"/>
                </a:solidFill>
              </a:rPr>
              <a:t> </a:t>
            </a:r>
            <a:r>
              <a:rPr lang="en-US" sz="5400" dirty="0" err="1">
                <a:solidFill>
                  <a:schemeClr val="bg1"/>
                </a:solidFill>
              </a:rPr>
              <a:t>ciraolo</a:t>
            </a:r>
            <a:r>
              <a:rPr lang="en-US" sz="5400" dirty="0">
                <a:solidFill>
                  <a:schemeClr val="bg1"/>
                </a:solidFill>
              </a:rPr>
              <a:t>/pack 441</a:t>
            </a:r>
            <a:br>
              <a:rPr lang="en-US" sz="5400" dirty="0">
                <a:solidFill>
                  <a:schemeClr val="bg1"/>
                </a:solidFill>
              </a:rPr>
            </a:br>
            <a:r>
              <a:rPr lang="en-US" sz="5400" dirty="0" err="1">
                <a:solidFill>
                  <a:schemeClr val="bg1"/>
                </a:solidFill>
              </a:rPr>
              <a:t>james</a:t>
            </a:r>
            <a:r>
              <a:rPr lang="en-US" sz="5400" dirty="0">
                <a:solidFill>
                  <a:schemeClr val="bg1"/>
                </a:solidFill>
              </a:rPr>
              <a:t> parker/troop 269</a:t>
            </a:r>
            <a:br>
              <a:rPr lang="en-US" sz="5400" dirty="0">
                <a:solidFill>
                  <a:schemeClr val="bg1"/>
                </a:solidFill>
              </a:rPr>
            </a:br>
            <a:r>
              <a:rPr lang="en-US" sz="5400" dirty="0" err="1">
                <a:solidFill>
                  <a:schemeClr val="bg1"/>
                </a:solidFill>
              </a:rPr>
              <a:t>sidda</a:t>
            </a:r>
            <a:r>
              <a:rPr lang="en-US" sz="5400" dirty="0">
                <a:solidFill>
                  <a:schemeClr val="bg1"/>
                </a:solidFill>
              </a:rPr>
              <a:t> </a:t>
            </a:r>
            <a:r>
              <a:rPr lang="en-US" sz="5400" dirty="0" err="1">
                <a:solidFill>
                  <a:schemeClr val="bg1"/>
                </a:solidFill>
              </a:rPr>
              <a:t>erraih</a:t>
            </a:r>
            <a:r>
              <a:rPr lang="en-US" sz="5400" dirty="0">
                <a:solidFill>
                  <a:schemeClr val="bg1"/>
                </a:solidFill>
              </a:rPr>
              <a:t>/troop 273</a:t>
            </a:r>
            <a:br>
              <a:rPr lang="en-US" sz="5400" dirty="0">
                <a:solidFill>
                  <a:schemeClr val="bg1"/>
                </a:solidFill>
              </a:rPr>
            </a:br>
            <a:r>
              <a:rPr lang="en-US" sz="5400" dirty="0">
                <a:solidFill>
                  <a:schemeClr val="bg1"/>
                </a:solidFill>
              </a:rPr>
              <a:t>rick </a:t>
            </a:r>
            <a:r>
              <a:rPr lang="en-US" sz="5400" dirty="0" err="1">
                <a:solidFill>
                  <a:schemeClr val="bg1"/>
                </a:solidFill>
              </a:rPr>
              <a:t>gravett</a:t>
            </a:r>
            <a:r>
              <a:rPr lang="en-US" sz="5400" dirty="0">
                <a:solidFill>
                  <a:schemeClr val="bg1"/>
                </a:solidFill>
              </a:rPr>
              <a:t>/ troop 125</a:t>
            </a:r>
            <a:br>
              <a:rPr lang="en-US" sz="5400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9917938-A471-44D5-ACAD-E786D8C5B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SPECIAL THANKS TO THE FOLLWING WHOSE IDEAS where THE BACKBONE OF TONIGHT’S PRESENTATION: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4691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D8F9E36-CD39-4DDD-927C-C07E8C070A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B30A82-8E4A-471C-A080-278975C952A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C2806C0-8AE3-4975-9946-CCD70055F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VIDEO SLIDE</a:t>
            </a:r>
          </a:p>
        </p:txBody>
      </p:sp>
      <p:sp>
        <p:nvSpPr>
          <p:cNvPr id="5" name="Media Placeholder 4" descr="Media">
            <a:extLst>
              <a:ext uri="{FF2B5EF4-FFF2-40B4-BE49-F238E27FC236}">
                <a16:creationId xmlns:a16="http://schemas.microsoft.com/office/drawing/2014/main" id="{D7FB60BE-A06D-46A2-8BC5-E4AB30430916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/>
      </p:sp>
    </p:spTree>
    <p:extLst>
      <p:ext uri="{BB962C8B-B14F-4D97-AF65-F5344CB8AC3E}">
        <p14:creationId xmlns:p14="http://schemas.microsoft.com/office/powerpoint/2010/main" val="18739903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BA4F671-D586-49FB-B0C1-E7E9ADFE08D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sz="4000" dirty="0">
                <a:solidFill>
                  <a:schemeClr val="tx1"/>
                </a:solidFill>
              </a:rPr>
              <a:t>847-997-1200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721AB4-1CF0-4825-926E-5207D64C264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Phone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12BBAB-4628-42F5-BF78-BE0E594751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50857" y="3267075"/>
            <a:ext cx="10090287" cy="800100"/>
          </a:xfrm>
        </p:spPr>
        <p:txBody>
          <a:bodyPr/>
          <a:lstStyle/>
          <a:p>
            <a:r>
              <a:rPr lang="en-US" sz="4800" dirty="0">
                <a:solidFill>
                  <a:schemeClr val="tx1"/>
                </a:solidFill>
              </a:rPr>
              <a:t>Mike Charlesworth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E14719-D011-4E0B-9362-CD19FF22FEB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sz="4800" dirty="0">
                <a:solidFill>
                  <a:schemeClr val="tx1"/>
                </a:solidFill>
              </a:rPr>
              <a:t>mcharle@bsamail.org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3118D49-CA48-4C57-A37C-31BAA753812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Email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2B381BA-F1D7-483F-B759-9C3451355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Thank you for attending round table tonight!</a:t>
            </a:r>
          </a:p>
        </p:txBody>
      </p:sp>
    </p:spTree>
    <p:extLst>
      <p:ext uri="{BB962C8B-B14F-4D97-AF65-F5344CB8AC3E}">
        <p14:creationId xmlns:p14="http://schemas.microsoft.com/office/powerpoint/2010/main" val="3309279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DADF0-23DD-491B-8755-2E19692F9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6600" dirty="0">
                <a:solidFill>
                  <a:schemeClr val="tx1"/>
                </a:solidFill>
              </a:rPr>
              <a:t>BLUE &amp; GOLD CEREMONIES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1A006E-2552-45AA-81E6-9D6D26A503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The proverbial Cub Scout celebration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E3D7C1-6919-4785-9AEE-1F6673CA0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E7209B-EA97-4E46-B935-409525612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4389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3D545-C417-48EA-9543-078BF8EB6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7" y="112976"/>
            <a:ext cx="6845428" cy="1913378"/>
          </a:xfrm>
        </p:spPr>
        <p:txBody>
          <a:bodyPr>
            <a:normAutofit/>
          </a:bodyPr>
          <a:lstStyle/>
          <a:p>
            <a:r>
              <a:rPr lang="en-US" sz="6600" dirty="0"/>
              <a:t>WHAT IS A BLUE &amp; GOLD?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D492004-FF5A-486F-BD35-52AACB74C6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626BF0-5F0E-4D61-B97D-E6ED486CD89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9A8D28-D968-408D-AA5E-1B16F071D7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1247" y="1857375"/>
            <a:ext cx="8426577" cy="1571625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While many seem to profess that the Blue &amp; Gold Ceremony is to celebrate the anniversary of Scouting- that’s not the true intent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E54AC28-9C3E-4734-B2BB-5EC5F60F55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199" y="3867150"/>
            <a:ext cx="7648576" cy="2324100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While the BSA’s birthday may be an additional reason to host the banquet, </a:t>
            </a:r>
            <a:r>
              <a:rPr lang="en-US" sz="2800" b="1" i="1" u="sng" dirty="0">
                <a:solidFill>
                  <a:schemeClr val="tx1"/>
                </a:solidFill>
              </a:rPr>
              <a:t>the theme of the day is celebrating the pack’s anniversary and everyone involved in making Scouting possible for members of the pack. </a:t>
            </a:r>
          </a:p>
        </p:txBody>
      </p:sp>
    </p:spTree>
    <p:extLst>
      <p:ext uri="{BB962C8B-B14F-4D97-AF65-F5344CB8AC3E}">
        <p14:creationId xmlns:p14="http://schemas.microsoft.com/office/powerpoint/2010/main" val="37335236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8B51AE-252F-4958-A1E9-67C57179F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2924"/>
            <a:ext cx="11296650" cy="2222513"/>
          </a:xfrm>
        </p:spPr>
        <p:txBody>
          <a:bodyPr>
            <a:normAutofit/>
          </a:bodyPr>
          <a:lstStyle/>
          <a:p>
            <a:r>
              <a:rPr lang="en-US" sz="5400" b="1" dirty="0"/>
              <a:t>Should Our Pack Do In-Person </a:t>
            </a:r>
            <a:br>
              <a:rPr lang="en-US" sz="5400" b="1" dirty="0"/>
            </a:br>
            <a:r>
              <a:rPr lang="en-US" sz="5400" b="1" dirty="0"/>
              <a:t>or Virtual?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77CBD36-E928-427F-BCF4-3FF2B77D4C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0D8D83-8EE8-4757-A48D-197DCB8CB8E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5F389B-861B-485A-AD81-A9172882D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1247" y="2876549"/>
            <a:ext cx="8047483" cy="3327415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tx1"/>
                </a:solidFill>
              </a:rPr>
              <a:t>That depends on the comfort level of your parents- ask before you decide!</a:t>
            </a:r>
          </a:p>
          <a:p>
            <a:endParaRPr lang="en-US" sz="2800" b="1" dirty="0"/>
          </a:p>
          <a:p>
            <a:r>
              <a:rPr lang="en-US" sz="2800" b="1" dirty="0">
                <a:solidFill>
                  <a:schemeClr val="tx1"/>
                </a:solidFill>
              </a:rPr>
              <a:t>Some Packs have sent out a brief online survey to gather input from families on what they are comfortable with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1FE0C33-CECE-4322-A29C-AEA87CDB13E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11706128" y="5459420"/>
            <a:ext cx="45719" cy="555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6584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132B1B3-C6FB-4075-BF96-89BEEBC1E9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EF9153-8777-40BE-856A-F36D008F5B2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BFCB07-6C49-4FD9-A60E-365443B88F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In-Person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30E50A-AB9F-4122-B5E0-DE40C6E4830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3200" b="1" dirty="0">
                <a:solidFill>
                  <a:schemeClr val="tx1"/>
                </a:solidFill>
              </a:rPr>
              <a:t>WHICH OPTION IS THE BEST OPTION?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49249DA-4230-416D-838C-A72D2E7CADA4}"/>
              </a:ext>
            </a:extLst>
          </p:cNvPr>
          <p:cNvSpPr>
            <a:spLocks noGrp="1"/>
          </p:cNvSpPr>
          <p:nvPr>
            <p:ph type="body" idx="18"/>
          </p:nvPr>
        </p:nvSpPr>
        <p:spPr/>
        <p:txBody>
          <a:bodyPr/>
          <a:lstStyle/>
          <a:p>
            <a:r>
              <a:rPr lang="en-US" dirty="0"/>
              <a:t>Virtual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FC3CF09-BAFF-4590-A12C-E378DFF1DA5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59649" y="3428501"/>
            <a:ext cx="4641076" cy="2333625"/>
          </a:xfrm>
        </p:spPr>
        <p:txBody>
          <a:bodyPr>
            <a:normAutofit/>
          </a:bodyPr>
          <a:lstStyle/>
          <a:p>
            <a:r>
              <a:rPr lang="en-US" sz="2200" dirty="0"/>
              <a:t>Easy to plan</a:t>
            </a:r>
          </a:p>
          <a:p>
            <a:r>
              <a:rPr lang="en-US" sz="2200" dirty="0"/>
              <a:t>Similar to previous year’s planning</a:t>
            </a:r>
          </a:p>
          <a:p>
            <a:r>
              <a:rPr lang="en-US" sz="2200" dirty="0"/>
              <a:t>Exciting for the Scouts</a:t>
            </a:r>
          </a:p>
          <a:p>
            <a:r>
              <a:rPr lang="en-US" sz="2200" dirty="0"/>
              <a:t>More fun to plan</a:t>
            </a:r>
          </a:p>
          <a:p>
            <a:r>
              <a:rPr lang="en-US" sz="2200" dirty="0"/>
              <a:t>Requires less technology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9E879AA-B873-414B-BC94-C8FF2856626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627121" y="3428501"/>
            <a:ext cx="4726679" cy="2333625"/>
          </a:xfrm>
        </p:spPr>
        <p:txBody>
          <a:bodyPr>
            <a:normAutofit fontScale="92500"/>
          </a:bodyPr>
          <a:lstStyle/>
          <a:p>
            <a:r>
              <a:rPr lang="en-US" sz="2400" dirty="0"/>
              <a:t>Easy to plan</a:t>
            </a:r>
          </a:p>
          <a:p>
            <a:r>
              <a:rPr lang="en-US" sz="2400" dirty="0"/>
              <a:t>No/low cost</a:t>
            </a:r>
          </a:p>
          <a:p>
            <a:r>
              <a:rPr lang="en-US" sz="2400" dirty="0"/>
              <a:t>Not as exciting for the Scouts</a:t>
            </a:r>
          </a:p>
          <a:p>
            <a:r>
              <a:rPr lang="en-US" sz="2400" dirty="0"/>
              <a:t>Not always easy to translate from in-person to virtual</a:t>
            </a:r>
          </a:p>
          <a:p>
            <a:r>
              <a:rPr lang="en-US" sz="2400" dirty="0"/>
              <a:t>Requires good/smart use of technology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E1BA9B4B-C586-4B6B-8142-E49AC2D37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dirty="0">
                <a:solidFill>
                  <a:schemeClr val="tx1"/>
                </a:solidFill>
              </a:rPr>
              <a:t>BLUE &amp; GOLDS</a:t>
            </a:r>
          </a:p>
        </p:txBody>
      </p:sp>
    </p:spTree>
    <p:extLst>
      <p:ext uri="{BB962C8B-B14F-4D97-AF65-F5344CB8AC3E}">
        <p14:creationId xmlns:p14="http://schemas.microsoft.com/office/powerpoint/2010/main" val="187680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F1F869-7372-4C01-A626-993295149E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ED71B1-7851-43AD-8F7D-18071590E8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9B0BE2-2BDB-48DC-AE9B-F3B9BACA824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201" y="1835244"/>
            <a:ext cx="10515599" cy="4365531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Can be done entirely by ZOOM or other video software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Keep it to 45 minutes or less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Keep it moving at all times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Always have a back up plan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The goofier it is, the better/ Make them laugh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Get help from the Scouts BSA troops near you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Use the Breakout Rooms to your advantage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2C77C5D-1541-4D4C-8CD9-E4CB2D74F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IMPORTANT THINGS TO KEEP IN MIND</a:t>
            </a:r>
          </a:p>
        </p:txBody>
      </p:sp>
    </p:spTree>
    <p:extLst>
      <p:ext uri="{BB962C8B-B14F-4D97-AF65-F5344CB8AC3E}">
        <p14:creationId xmlns:p14="http://schemas.microsoft.com/office/powerpoint/2010/main" val="4243905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F1F869-7372-4C01-A626-993295149E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ED71B1-7851-43AD-8F7D-18071590E8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9B0BE2-2BDB-48DC-AE9B-F3B9BACA824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14376" y="1749519"/>
            <a:ext cx="10515599" cy="4283240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/>
                </a:solidFill>
              </a:rPr>
              <a:t>Have Dens be responsible for a segment of the ceremony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/>
                </a:solidFill>
              </a:rPr>
              <a:t>Find a Guest Speaker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/>
                </a:solidFill>
              </a:rPr>
              <a:t>Find some cool prizes or gift baskets to give away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/>
                </a:solidFill>
              </a:rPr>
              <a:t>Do Trivia or ask Scouting questions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/>
                </a:solidFill>
              </a:rPr>
              <a:t>Show a short YouTube video about something cool/funny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/>
                </a:solidFill>
              </a:rPr>
              <a:t>Have a few families do a skit or song for the group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/>
                </a:solidFill>
              </a:rPr>
              <a:t>Do ‘repeat-after-me’ songs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2C77C5D-1541-4D4C-8CD9-E4CB2D74F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BLUE &amp; GOLDS (continued)</a:t>
            </a:r>
          </a:p>
        </p:txBody>
      </p:sp>
    </p:spTree>
    <p:extLst>
      <p:ext uri="{BB962C8B-B14F-4D97-AF65-F5344CB8AC3E}">
        <p14:creationId xmlns:p14="http://schemas.microsoft.com/office/powerpoint/2010/main" val="3447164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F1F869-7372-4C01-A626-993295149E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ED71B1-7851-43AD-8F7D-18071590E8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9B0BE2-2BDB-48DC-AE9B-F3B9BACA824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201" y="1835244"/>
            <a:ext cx="10515599" cy="4194081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Have Boy Scouts hop on a tell everyone what the best of Scouts BSA is all about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Use slide shows showing your Scouts in action with music in the background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Do a short history of Scouting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Have Scouts do a short, Show &amp; Tell about something cool they learned in Cub Scouts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Play Kahoot- Question &amp; Answer session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Do a Scavenger Hunt (safely)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2C77C5D-1541-4D4C-8CD9-E4CB2D74F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BLUE &amp; GOLDS (continued)</a:t>
            </a:r>
          </a:p>
        </p:txBody>
      </p:sp>
    </p:spTree>
    <p:extLst>
      <p:ext uri="{BB962C8B-B14F-4D97-AF65-F5344CB8AC3E}">
        <p14:creationId xmlns:p14="http://schemas.microsoft.com/office/powerpoint/2010/main" val="21135548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F1F869-7372-4C01-A626-993295149E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ED71B1-7851-43AD-8F7D-18071590E8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9B0BE2-2BDB-48DC-AE9B-F3B9BACA824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201" y="2333624"/>
            <a:ext cx="10515599" cy="3784859"/>
          </a:xfrm>
        </p:spPr>
        <p:txBody>
          <a:bodyPr/>
          <a:lstStyle/>
          <a:p>
            <a:r>
              <a:rPr lang="en-US" sz="2800" b="1" dirty="0">
                <a:solidFill>
                  <a:schemeClr val="tx1"/>
                </a:solidFill>
              </a:rPr>
              <a:t>Because Cub Scouts are still earning Ranks and other Advancements!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1"/>
                </a:solidFill>
              </a:rPr>
              <a:t>Purchase and pass out the awards to the families prior to the event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1"/>
                </a:solidFill>
              </a:rPr>
              <a:t>Have a list of the Scouts who have earned their ranks listed on the Screen in a Power Point Slide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2C77C5D-1541-4D4C-8CD9-E4CB2D74F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/>
              <a:t>WHY ELSE DO WE DO BLUE &amp; GOLDS?</a:t>
            </a:r>
          </a:p>
        </p:txBody>
      </p:sp>
    </p:spTree>
    <p:extLst>
      <p:ext uri="{BB962C8B-B14F-4D97-AF65-F5344CB8AC3E}">
        <p14:creationId xmlns:p14="http://schemas.microsoft.com/office/powerpoint/2010/main" val="9497412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26A71AF-4CF2-4B95-BFB6-5C27500258C6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0F60B100-7079-4DE7-AF7C-20BFB1D62C4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935B1F0-3442-4957-9701-25816EFDB6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164</TotalTime>
  <Words>907</Words>
  <Application>Microsoft Office PowerPoint</Application>
  <PresentationFormat>Widescreen</PresentationFormat>
  <Paragraphs>126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Tw Cen MT</vt:lpstr>
      <vt:lpstr>Tw Cen MT Condensed</vt:lpstr>
      <vt:lpstr>Wingdings 3</vt:lpstr>
      <vt:lpstr>Integral</vt:lpstr>
      <vt:lpstr>Cub Award Ceremonies during COVID pandemic</vt:lpstr>
      <vt:lpstr>BLUE &amp; GOLD CEREMONIES</vt:lpstr>
      <vt:lpstr>WHAT IS A BLUE &amp; GOLD?</vt:lpstr>
      <vt:lpstr>Should Our Pack Do In-Person  or Virtual?</vt:lpstr>
      <vt:lpstr>BLUE &amp; GOLDS</vt:lpstr>
      <vt:lpstr>IMPORTANT THINGS TO KEEP IN MIND</vt:lpstr>
      <vt:lpstr>BLUE &amp; GOLDS (continued)</vt:lpstr>
      <vt:lpstr>BLUE &amp; GOLDS (continued)</vt:lpstr>
      <vt:lpstr>WHY ELSE DO WE DO BLUE &amp; GOLDS?</vt:lpstr>
      <vt:lpstr>Let’s Congratulate Our  Pack 999 TIGER Scouts</vt:lpstr>
      <vt:lpstr>WHY ELSE DO WE DO BLUE &amp; GOLDS?</vt:lpstr>
      <vt:lpstr>WHO SHOULD WE INVITE?</vt:lpstr>
      <vt:lpstr>CROSSOVER/ BRIDGING CEREMONIES</vt:lpstr>
      <vt:lpstr>IDEAS FOR CROSSOVERS/BRIDGINGS</vt:lpstr>
      <vt:lpstr>SPECIAL THANKS TO THE FOLLWING WHOSE IDEAS where THE BACKBONE OF TONIGHT’S PRESENTATION: </vt:lpstr>
      <vt:lpstr>VIDEO SLIDE</vt:lpstr>
      <vt:lpstr>Thank you for attending round table tonight!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Cub Award Ceremonies during COVID</dc:title>
  <dc:creator>Michael Charlesworth</dc:creator>
  <cp:lastModifiedBy>Michael Charlesworth</cp:lastModifiedBy>
  <cp:revision>32</cp:revision>
  <dcterms:created xsi:type="dcterms:W3CDTF">2020-11-12T22:56:47Z</dcterms:created>
  <dcterms:modified xsi:type="dcterms:W3CDTF">2020-11-13T01:40:55Z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