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0" r:id="rId9"/>
    <p:sldId id="263" r:id="rId10"/>
    <p:sldId id="274" r:id="rId11"/>
    <p:sldId id="273" r:id="rId12"/>
    <p:sldId id="272" r:id="rId13"/>
    <p:sldId id="275" r:id="rId14"/>
    <p:sldId id="277" r:id="rId15"/>
    <p:sldId id="276" r:id="rId16"/>
    <p:sldId id="278" r:id="rId17"/>
    <p:sldId id="279" r:id="rId18"/>
    <p:sldId id="280" r:id="rId19"/>
    <p:sldId id="271" r:id="rId20"/>
    <p:sldId id="26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291" autoAdjust="0"/>
  </p:normalViewPr>
  <p:slideViewPr>
    <p:cSldViewPr snapToGrid="0" showGuides="1">
      <p:cViewPr varScale="1">
        <p:scale>
          <a:sx n="63" d="100"/>
          <a:sy n="63" d="100"/>
        </p:scale>
        <p:origin x="72" y="13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11/12/2020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 descr="View of a mountain range">
            <a:extLst>
              <a:ext uri="{FF2B5EF4-FFF2-40B4-BE49-F238E27FC236}">
                <a16:creationId xmlns:a16="http://schemas.microsoft.com/office/drawing/2014/main" id="{B2C7FD29-3DED-451E-8D53-B11D09343996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A91479-43D5-45DC-A550-BFA3DD81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34BCC0-CA81-42B4-A434-46C1F74F3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36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235028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6514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89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454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00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769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146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53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6378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 descr="View of a lake and mountain range">
            <a:extLst>
              <a:ext uri="{FF2B5EF4-FFF2-40B4-BE49-F238E27FC236}">
                <a16:creationId xmlns:a16="http://schemas.microsoft.com/office/drawing/2014/main" id="{0C8EC1B2-CF5B-45F4-9737-BAF27DF9CB11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1E018F-5797-47E4-9B1D-7D1F9FA6D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094433-AFED-4380-BE83-37222A0AC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D2987C-EA64-415C-8F36-91C1A2A8D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4319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670129A-AED1-4B4C-825B-03C1489AF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View of a lake and mountain range">
            <a:extLst>
              <a:ext uri="{FF2B5EF4-FFF2-40B4-BE49-F238E27FC236}">
                <a16:creationId xmlns:a16="http://schemas.microsoft.com/office/drawing/2014/main" id="{C1CC5FE8-12C0-4BF9-8285-E6EBD1EC3551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8B4CA5-6F9B-48B0-B2E5-0F11723AE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FD796F-6FF2-4F21-9D3F-6EABB6A82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5079FE-148D-47F3-BD9A-1A69C13BD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091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View of a lake and mountain range">
            <a:extLst>
              <a:ext uri="{FF2B5EF4-FFF2-40B4-BE49-F238E27FC236}">
                <a16:creationId xmlns:a16="http://schemas.microsoft.com/office/drawing/2014/main" id="{C9327617-A298-497C-BF72-A320F23EB523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E9686D-CDD3-449B-ABB2-053A6FF81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ADB53B-93FA-4E49-99FA-8D64AD66B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A6148-732E-464B-A34A-23265DEA2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963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View of a lake and mountain range">
            <a:extLst>
              <a:ext uri="{FF2B5EF4-FFF2-40B4-BE49-F238E27FC236}">
                <a16:creationId xmlns:a16="http://schemas.microsoft.com/office/drawing/2014/main" id="{7A921ED0-6D41-4D88-A755-512E627E92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C50DCC-7943-46FA-ADDE-29FE5B76A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629553-1842-4D1C-AA15-22D8DF541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0A4E7-DFAA-4496-BC9B-57C46B94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460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Rectangle 5" descr="Unpaved road lined with trees, mountain side drive">
            <a:extLst>
              <a:ext uri="{FF2B5EF4-FFF2-40B4-BE49-F238E27FC236}">
                <a16:creationId xmlns:a16="http://schemas.microsoft.com/office/drawing/2014/main" id="{98DF933D-A82C-45F9-83D9-50302DF115AB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271E8A-D48C-40EB-B804-733488B8C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1D285E-F2E4-4121-B027-68E6A0567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0CB32C-6715-44B1-AEE0-B8F769C62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704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 descr="Unpaved road lined with trees, mountain side drive">
            <a:extLst>
              <a:ext uri="{FF2B5EF4-FFF2-40B4-BE49-F238E27FC236}">
                <a16:creationId xmlns:a16="http://schemas.microsoft.com/office/drawing/2014/main" id="{47B672DC-4B95-42AC-B7C6-3AB287A92D8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99694-FD70-461D-96B7-43AFB3E69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FEBC80-9239-459E-A6A1-C3BEB865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173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 descr="View of a lake and mountain range">
            <a:extLst>
              <a:ext uri="{FF2B5EF4-FFF2-40B4-BE49-F238E27FC236}">
                <a16:creationId xmlns:a16="http://schemas.microsoft.com/office/drawing/2014/main" id="{6C1CD05F-AFFF-4024-A4A2-12CF5D8EA63E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71A1BF-C11A-4968-9DA7-01ACFF5F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B4C01C-FAA7-43F7-9448-03DBD80E7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9F873-72B2-41CF-93C4-75B7C85EE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881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 descr="View of a lake and mountain range">
            <a:extLst>
              <a:ext uri="{FF2B5EF4-FFF2-40B4-BE49-F238E27FC236}">
                <a16:creationId xmlns:a16="http://schemas.microsoft.com/office/drawing/2014/main" id="{CF019EF2-0C06-40FC-BF31-A11D56A3D7F4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584C67-6C79-4DB5-B908-ECD6B2899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E335B3-4379-445C-8B3A-49D4A524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1475A0-2B41-409B-8D15-D08A2ADB2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556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49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3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41" r:id="rId16"/>
    <p:sldLayoutId id="2147483742" r:id="rId17"/>
    <p:sldLayoutId id="2147483743" r:id="rId18"/>
    <p:sldLayoutId id="2147483677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87" r:id="rId26"/>
    <p:sldLayoutId id="2147483695" r:id="rId27"/>
    <p:sldLayoutId id="2147483688" r:id="rId28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12234" y="866776"/>
            <a:ext cx="4367531" cy="500558"/>
          </a:xfrm>
        </p:spPr>
        <p:txBody>
          <a:bodyPr/>
          <a:lstStyle/>
          <a:p>
            <a:r>
              <a:rPr lang="en-US" dirty="0"/>
              <a:t>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21" y="1445641"/>
            <a:ext cx="10117959" cy="29431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Cub Award Ceremonies during COVID pandemic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12235" y="457201"/>
            <a:ext cx="4367531" cy="578865"/>
          </a:xfrm>
        </p:spPr>
        <p:txBody>
          <a:bodyPr/>
          <a:lstStyle/>
          <a:p>
            <a:r>
              <a:rPr lang="en-US" dirty="0"/>
              <a:t>November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Blue &amp; Golds &amp; Crossovers/</a:t>
            </a:r>
            <a:r>
              <a:rPr lang="en-US" dirty="0" err="1">
                <a:solidFill>
                  <a:schemeClr val="tx1"/>
                </a:solidFill>
              </a:rPr>
              <a:t>Bridgings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776" y="1924051"/>
            <a:ext cx="10515599" cy="40325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Samir 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Billy 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FF00"/>
                </a:solidFill>
              </a:rPr>
              <a:t>Aarun</a:t>
            </a:r>
            <a:r>
              <a:rPr lang="en-US" sz="3200" b="1" dirty="0">
                <a:solidFill>
                  <a:srgbClr val="FFFF00"/>
                </a:solidFill>
              </a:rPr>
              <a:t> 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Aidan 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Anastasia 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Narendra 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Srikanth 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550"/>
            <a:ext cx="10515600" cy="1952625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Let’s Congratulate Our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Pack 999 TIGER Scouts</a:t>
            </a:r>
          </a:p>
        </p:txBody>
      </p:sp>
    </p:spTree>
    <p:extLst>
      <p:ext uri="{BB962C8B-B14F-4D97-AF65-F5344CB8AC3E}">
        <p14:creationId xmlns:p14="http://schemas.microsoft.com/office/powerpoint/2010/main" val="3853207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428324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Because Cub Scouts are still earning Ranks and other Advancements!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Purchase and pass out the awards to the families prior to the event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Have a list of the Scouts who have earned their ranks listed on the Screen in a Power Point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WHY ELSE DO WE DO BLUE &amp; GOLDS?</a:t>
            </a:r>
          </a:p>
        </p:txBody>
      </p:sp>
    </p:spTree>
    <p:extLst>
      <p:ext uri="{BB962C8B-B14F-4D97-AF65-F5344CB8AC3E}">
        <p14:creationId xmlns:p14="http://schemas.microsoft.com/office/powerpoint/2010/main" val="361549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42832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Your Executive Officer &amp; Charter Organization Representative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Principal of your local grade school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Mayor of your Town/Village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Previous Scouters who were once in the Pack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Your Special Guest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Grandparents, Aunts, Uncles, any/all family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(just make sure you either require an RSVP so you can </a:t>
            </a:r>
            <a:r>
              <a:rPr lang="en-US" sz="2800" b="1" dirty="0" err="1">
                <a:solidFill>
                  <a:schemeClr val="bg1"/>
                </a:solidFill>
              </a:rPr>
              <a:t>accomodate</a:t>
            </a:r>
            <a:r>
              <a:rPr lang="en-US" sz="2800" b="1" dirty="0">
                <a:solidFill>
                  <a:schemeClr val="bg1"/>
                </a:solidFill>
              </a:rPr>
              <a:t> everyone on the call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WHO SHOULD WE INVITE?</a:t>
            </a:r>
          </a:p>
        </p:txBody>
      </p:sp>
    </p:spTree>
    <p:extLst>
      <p:ext uri="{BB962C8B-B14F-4D97-AF65-F5344CB8AC3E}">
        <p14:creationId xmlns:p14="http://schemas.microsoft.com/office/powerpoint/2010/main" val="390657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47D5A-3ECB-4001-8793-3F33EE8835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12849-4036-4286-9D9C-529024961A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E1F21-6CCB-42B1-BFB8-471F81D3E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3200" b="1" dirty="0">
                <a:solidFill>
                  <a:schemeClr val="bg1"/>
                </a:solidFill>
              </a:rPr>
              <a:t>IS IT OKAY TO HOLD A BLUE &amp; GOLD AND CROSSOVER AT THE SAME TIME?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 ANSWER MAY BE YES, OR 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SOME HOLD SEPARATE CEREMONIES DUE TO THE TIME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SOME LIKE TO “GET IT ALL DONE IN ONE” SO THEY DO BOTH IN ONE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ASK YOUR AOL LEADERS WHAT THEY WANT FOR THEIR SCOUTS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2CD259-0443-423B-9047-4A72F0254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CROSSOVER/ BRIDGING CEREMONIES</a:t>
            </a:r>
          </a:p>
        </p:txBody>
      </p:sp>
    </p:spTree>
    <p:extLst>
      <p:ext uri="{BB962C8B-B14F-4D97-AF65-F5344CB8AC3E}">
        <p14:creationId xmlns:p14="http://schemas.microsoft.com/office/powerpoint/2010/main" val="78233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84B143-AD0E-43B1-9EAA-85578DA92B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EB5DA3-721F-4702-9493-8FF2CDAD8F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0681D-3228-438C-ADC2-6BE009575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each Den Leader film their AOL’s being presented with their AOL rank either at home or at a local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parents do face painting for their Scouts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could set up your actual crossover bridge at a local park or someone’s backyard and film the whole 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sure you ask your local Troop to be present to welcome the Scouts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 could ask the parents to be present to remove the AOL neckerchief/scarf and have the Boy Scouts place the Troop one on each Scout (use facemasks/shields)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someone film the whole event, then you could show parts of this to the other parents at the BNG (don’t show the whole thing…too long)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26B783-0583-4225-8E2C-43FA43255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IDEAS FOR CROSSOVERS/BRIDGINGS</a:t>
            </a:r>
          </a:p>
        </p:txBody>
      </p:sp>
    </p:spTree>
    <p:extLst>
      <p:ext uri="{BB962C8B-B14F-4D97-AF65-F5344CB8AC3E}">
        <p14:creationId xmlns:p14="http://schemas.microsoft.com/office/powerpoint/2010/main" val="151914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9CB0C-AD34-4B6C-BDCD-E248A0FD3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FA6CEC-F551-4E82-BA5D-E49E7FE5A78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5A59B-1624-47A1-A7DD-AA3BC2993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83192"/>
            <a:ext cx="10515599" cy="581157"/>
          </a:xfrm>
        </p:spPr>
        <p:txBody>
          <a:bodyPr/>
          <a:lstStyle/>
          <a:p>
            <a:br>
              <a:rPr lang="en-US" dirty="0">
                <a:solidFill>
                  <a:schemeClr val="tx1"/>
                </a:solidFill>
              </a:rPr>
            </a:br>
            <a:r>
              <a:rPr lang="en-US" sz="5400" dirty="0" err="1">
                <a:solidFill>
                  <a:schemeClr val="bg1"/>
                </a:solidFill>
              </a:rPr>
              <a:t>jennifer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ciraolo</a:t>
            </a:r>
            <a:r>
              <a:rPr lang="en-US" sz="5400" dirty="0">
                <a:solidFill>
                  <a:schemeClr val="bg1"/>
                </a:solidFill>
              </a:rPr>
              <a:t>/pack 441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err="1">
                <a:solidFill>
                  <a:schemeClr val="bg1"/>
                </a:solidFill>
              </a:rPr>
              <a:t>james</a:t>
            </a:r>
            <a:r>
              <a:rPr lang="en-US" sz="5400" dirty="0">
                <a:solidFill>
                  <a:schemeClr val="bg1"/>
                </a:solidFill>
              </a:rPr>
              <a:t> parker/troop 269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 err="1">
                <a:solidFill>
                  <a:schemeClr val="bg1"/>
                </a:solidFill>
              </a:rPr>
              <a:t>sidda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erraih</a:t>
            </a:r>
            <a:r>
              <a:rPr lang="en-US" sz="5400" dirty="0">
                <a:solidFill>
                  <a:schemeClr val="bg1"/>
                </a:solidFill>
              </a:rPr>
              <a:t>/troop 273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rick </a:t>
            </a:r>
            <a:r>
              <a:rPr lang="en-US" sz="5400" dirty="0" err="1">
                <a:solidFill>
                  <a:schemeClr val="bg1"/>
                </a:solidFill>
              </a:rPr>
              <a:t>gravett</a:t>
            </a:r>
            <a:r>
              <a:rPr lang="en-US" sz="5400" dirty="0">
                <a:solidFill>
                  <a:schemeClr val="bg1"/>
                </a:solidFill>
              </a:rPr>
              <a:t>/ troop 125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9917938-A471-44D5-ACAD-E786D8C5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THANKS TO THE FOLLWING WHOSE IDEAS where THE BACKBONE OF TONIGHT’S PRESENTATION: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69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SLIDE</a:t>
            </a:r>
          </a:p>
        </p:txBody>
      </p:sp>
      <p:sp>
        <p:nvSpPr>
          <p:cNvPr id="5" name="Media Placeholder 4" descr="Media">
            <a:extLst>
              <a:ext uri="{FF2B5EF4-FFF2-40B4-BE49-F238E27FC236}">
                <a16:creationId xmlns:a16="http://schemas.microsoft.com/office/drawing/2014/main" id="{D7FB60BE-A06D-46A2-8BC5-E4AB30430916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87399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4F671-D586-49FB-B0C1-E7E9ADFE08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847-997-1200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21AB4-1CF0-4825-926E-5207D64C26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Phone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0857" y="3267075"/>
            <a:ext cx="10090287" cy="800100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Mike Charlesworth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4719-D011-4E0B-9362-CD19FF22FE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mcharle@bsamail.org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18D49-CA48-4C57-A37C-31BAA75381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 for attending round table tonight!</a:t>
            </a:r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tx1"/>
                </a:solidFill>
              </a:rPr>
              <a:t>BLUE &amp; GOLD CEREMONIES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A006E-2552-45AA-81E6-9D6D26A50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proverbial Cub Scout celebration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3D7C1-6919-4785-9AEE-1F6673CA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12976"/>
            <a:ext cx="6845428" cy="1913378"/>
          </a:xfrm>
        </p:spPr>
        <p:txBody>
          <a:bodyPr>
            <a:normAutofit/>
          </a:bodyPr>
          <a:lstStyle/>
          <a:p>
            <a:r>
              <a:rPr lang="en-US" sz="6600" dirty="0"/>
              <a:t>WHAT IS A BLUE &amp; GOLD?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26BF0-5F0E-4D61-B97D-E6ED486CD8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A8D28-D968-408D-AA5E-1B16F071D7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7" y="1857375"/>
            <a:ext cx="8426577" cy="157162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While many seem to profess that the Blue &amp; Gold Ceremony is to celebrate the anniversary of Scouting- that’s not the true intent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867150"/>
            <a:ext cx="7648576" cy="23241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While the BSA’s birthday may be an additional reason to host the banquet, </a:t>
            </a:r>
            <a:r>
              <a:rPr lang="en-US" sz="2800" b="1" i="1" u="sng" dirty="0">
                <a:solidFill>
                  <a:schemeClr val="tx1"/>
                </a:solidFill>
              </a:rPr>
              <a:t>the theme of the day is celebrating the pack’s anniversary and everyone involved in making Scouting possible for members of the pack. </a:t>
            </a:r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2924"/>
            <a:ext cx="11296650" cy="2222513"/>
          </a:xfrm>
        </p:spPr>
        <p:txBody>
          <a:bodyPr>
            <a:normAutofit/>
          </a:bodyPr>
          <a:lstStyle/>
          <a:p>
            <a:r>
              <a:rPr lang="en-US" sz="5400" b="1" dirty="0"/>
              <a:t>Should Our Pack Do In-Person </a:t>
            </a:r>
            <a:br>
              <a:rPr lang="en-US" sz="5400" b="1" dirty="0"/>
            </a:br>
            <a:r>
              <a:rPr lang="en-US" sz="5400" b="1" dirty="0"/>
              <a:t>or Virtual?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D8D83-8EE8-4757-A48D-197DCB8CB8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7" y="2876549"/>
            <a:ext cx="8047483" cy="332741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That depends on the comfort level of your parents- ask before you decide!</a:t>
            </a:r>
          </a:p>
          <a:p>
            <a:endParaRPr lang="en-US" sz="2800" b="1" dirty="0"/>
          </a:p>
          <a:p>
            <a:r>
              <a:rPr lang="en-US" sz="2800" b="1" dirty="0">
                <a:solidFill>
                  <a:schemeClr val="tx1"/>
                </a:solidFill>
              </a:rPr>
              <a:t>Some Packs have sent out a brief online survey to gather input from families on what they are comfortable with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flipH="1">
            <a:off x="11706128" y="5459420"/>
            <a:ext cx="45719" cy="555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32B1B3-C6FB-4075-BF96-89BEEBC1E9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9153-8777-40BE-856A-F36D008F5B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FCB07-6C49-4FD9-A60E-365443B88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In-Person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0E50A-AB9F-4122-B5E0-DE40C6E48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WHICH OPTION IS THE BEST OPTION?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9249DA-4230-416D-838C-A72D2E7CADA4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/>
              <a:t>Virtual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3CF09-BAFF-4590-A12C-E378DFF1DA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641076" cy="2333625"/>
          </a:xfrm>
        </p:spPr>
        <p:txBody>
          <a:bodyPr>
            <a:normAutofit/>
          </a:bodyPr>
          <a:lstStyle/>
          <a:p>
            <a:r>
              <a:rPr lang="en-US" sz="2200" dirty="0"/>
              <a:t>Easy to plan</a:t>
            </a:r>
          </a:p>
          <a:p>
            <a:r>
              <a:rPr lang="en-US" sz="2200" dirty="0"/>
              <a:t>Similar to previous year’s planning</a:t>
            </a:r>
          </a:p>
          <a:p>
            <a:r>
              <a:rPr lang="en-US" sz="2200" dirty="0"/>
              <a:t>Exciting for the Scouts</a:t>
            </a:r>
          </a:p>
          <a:p>
            <a:r>
              <a:rPr lang="en-US" sz="2200" dirty="0"/>
              <a:t>More fun to plan</a:t>
            </a:r>
          </a:p>
          <a:p>
            <a:r>
              <a:rPr lang="en-US" sz="2200" dirty="0"/>
              <a:t>Requires less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E879AA-B873-414B-BC94-C8FF285662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726679" cy="233362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Easy to plan</a:t>
            </a:r>
          </a:p>
          <a:p>
            <a:r>
              <a:rPr lang="en-US" sz="2400" dirty="0"/>
              <a:t>No/low cost</a:t>
            </a:r>
          </a:p>
          <a:p>
            <a:r>
              <a:rPr lang="en-US" sz="2400" dirty="0"/>
              <a:t>Not as exciting for the Scouts</a:t>
            </a:r>
          </a:p>
          <a:p>
            <a:r>
              <a:rPr lang="en-US" sz="2400" dirty="0"/>
              <a:t>Not always easy to translate from in-person to virtual</a:t>
            </a:r>
          </a:p>
          <a:p>
            <a:r>
              <a:rPr lang="en-US" sz="2400" dirty="0"/>
              <a:t>Requires good/smart use of technology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1BA9B4B-C586-4B6B-8142-E49AC2D3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BLUE &amp; GOLDS</a:t>
            </a:r>
          </a:p>
        </p:txBody>
      </p:sp>
    </p:spTree>
    <p:extLst>
      <p:ext uri="{BB962C8B-B14F-4D97-AF65-F5344CB8AC3E}">
        <p14:creationId xmlns:p14="http://schemas.microsoft.com/office/powerpoint/2010/main" val="187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436553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Can be done entirely by ZOOM or other video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Keep it to 45 minutes or less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Keep it moving at all times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Always have a back up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The goofier it is, the better/ Make them laugh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Get help from the Scouts BSA troops near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Use the Breakout Rooms to your advantage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THINGS TO KEEP IN MIND</a:t>
            </a:r>
          </a:p>
        </p:txBody>
      </p:sp>
    </p:spTree>
    <p:extLst>
      <p:ext uri="{BB962C8B-B14F-4D97-AF65-F5344CB8AC3E}">
        <p14:creationId xmlns:p14="http://schemas.microsoft.com/office/powerpoint/2010/main" val="424390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4376" y="1749519"/>
            <a:ext cx="10515599" cy="428324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Have Dens be responsible for a segment of the ceremony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Find a Guest Speaker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Find some cool prizes or gift baskets to give away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Trivia or ask Scouting 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Show a short YouTube video about something cool/funny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Have a few families do a skit or song for the group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Do ‘repeat-after-me’ songs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BLUE &amp; GOLDS (continued)</a:t>
            </a:r>
          </a:p>
        </p:txBody>
      </p:sp>
    </p:spTree>
    <p:extLst>
      <p:ext uri="{BB962C8B-B14F-4D97-AF65-F5344CB8AC3E}">
        <p14:creationId xmlns:p14="http://schemas.microsoft.com/office/powerpoint/2010/main" val="344716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1835244"/>
            <a:ext cx="10515599" cy="419408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Have Boy Scouts hop on a tell everyone what the best of Scouts BSA is all about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Use slide shows showing your Scouts in action with music in the 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 a short history of Scouting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Have Scouts do a short, Show &amp; Tell about something cool they learned in Cub Scouts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Play Kahoot- Question &amp; Answer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Do a Scavenger Hunt (safely)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&amp; GOLDS (continued)</a:t>
            </a:r>
          </a:p>
        </p:txBody>
      </p:sp>
    </p:spTree>
    <p:extLst>
      <p:ext uri="{BB962C8B-B14F-4D97-AF65-F5344CB8AC3E}">
        <p14:creationId xmlns:p14="http://schemas.microsoft.com/office/powerpoint/2010/main" val="211355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F1F869-7372-4C01-A626-993295149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D71B1-7851-43AD-8F7D-18071590E8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B0BE2-2BDB-48DC-AE9B-F3B9BACA8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1" y="2333624"/>
            <a:ext cx="10515599" cy="3784859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Because Cub Scouts are still earning Ranks and other Advancements!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Purchase and pass out the awards to the families prior to the event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Have a list of the Scouts who have earned their ranks listed on the Screen in a Power Point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WHY ELSE DO WE DO BLUE &amp; GOLDS?</a:t>
            </a:r>
          </a:p>
        </p:txBody>
      </p:sp>
    </p:spTree>
    <p:extLst>
      <p:ext uri="{BB962C8B-B14F-4D97-AF65-F5344CB8AC3E}">
        <p14:creationId xmlns:p14="http://schemas.microsoft.com/office/powerpoint/2010/main" val="949741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A71AF-4CF2-4B95-BFB6-5C2750025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164</TotalTime>
  <Words>907</Words>
  <Application>Microsoft Office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 3</vt:lpstr>
      <vt:lpstr>Integral</vt:lpstr>
      <vt:lpstr>Cub Award Ceremonies during COVID pandemic</vt:lpstr>
      <vt:lpstr>BLUE &amp; GOLD CEREMONIES</vt:lpstr>
      <vt:lpstr>WHAT IS A BLUE &amp; GOLD?</vt:lpstr>
      <vt:lpstr>Should Our Pack Do In-Person  or Virtual?</vt:lpstr>
      <vt:lpstr>BLUE &amp; GOLDS</vt:lpstr>
      <vt:lpstr>IMPORTANT THINGS TO KEEP IN MIND</vt:lpstr>
      <vt:lpstr>BLUE &amp; GOLDS (continued)</vt:lpstr>
      <vt:lpstr>BLUE &amp; GOLDS (continued)</vt:lpstr>
      <vt:lpstr>WHY ELSE DO WE DO BLUE &amp; GOLDS?</vt:lpstr>
      <vt:lpstr>Let’s Congratulate Our  Pack 999 TIGER Scouts</vt:lpstr>
      <vt:lpstr>WHY ELSE DO WE DO BLUE &amp; GOLDS?</vt:lpstr>
      <vt:lpstr>WHO SHOULD WE INVITE?</vt:lpstr>
      <vt:lpstr>CROSSOVER/ BRIDGING CEREMONIES</vt:lpstr>
      <vt:lpstr>IDEAS FOR CROSSOVERS/BRIDGINGS</vt:lpstr>
      <vt:lpstr>SPECIAL THANKS TO THE FOLLWING WHOSE IDEAS where THE BACKBONE OF TONIGHT’S PRESENTATION: </vt:lpstr>
      <vt:lpstr>VIDEO SLIDE</vt:lpstr>
      <vt:lpstr>Thank you for attending round table tonight!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 Award Ceremonies during COVID</dc:title>
  <dc:creator>Michael Charlesworth</dc:creator>
  <cp:lastModifiedBy>Michael Charlesworth</cp:lastModifiedBy>
  <cp:revision>32</cp:revision>
  <dcterms:created xsi:type="dcterms:W3CDTF">2020-11-12T22:56:47Z</dcterms:created>
  <dcterms:modified xsi:type="dcterms:W3CDTF">2020-11-13T01:40:55Z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